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90" r:id="rId2"/>
    <p:sldId id="321" r:id="rId3"/>
    <p:sldId id="322" r:id="rId4"/>
    <p:sldId id="352" r:id="rId5"/>
    <p:sldId id="356" r:id="rId6"/>
    <p:sldId id="375" r:id="rId7"/>
    <p:sldId id="377" r:id="rId8"/>
    <p:sldId id="376" r:id="rId9"/>
    <p:sldId id="360" r:id="rId10"/>
    <p:sldId id="378" r:id="rId11"/>
    <p:sldId id="362" r:id="rId12"/>
    <p:sldId id="379" r:id="rId13"/>
    <p:sldId id="366" r:id="rId14"/>
    <p:sldId id="367" r:id="rId15"/>
    <p:sldId id="380" r:id="rId16"/>
    <p:sldId id="369" r:id="rId17"/>
    <p:sldId id="381" r:id="rId18"/>
    <p:sldId id="382" r:id="rId19"/>
    <p:sldId id="383" r:id="rId20"/>
    <p:sldId id="384" r:id="rId21"/>
    <p:sldId id="385" r:id="rId22"/>
    <p:sldId id="386" r:id="rId23"/>
    <p:sldId id="387" r:id="rId24"/>
    <p:sldId id="388" r:id="rId25"/>
    <p:sldId id="389" r:id="rId26"/>
    <p:sldId id="390" r:id="rId27"/>
    <p:sldId id="345" r:id="rId28"/>
    <p:sldId id="350" r:id="rId29"/>
    <p:sldId id="34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userDrawn="1">
          <p15:clr>
            <a:srgbClr val="A4A3A4"/>
          </p15:clr>
        </p15:guide>
        <p15:guide id="2" pos="756" userDrawn="1">
          <p15:clr>
            <a:srgbClr val="A4A3A4"/>
          </p15:clr>
        </p15:guide>
        <p15:guide id="3" orient="horz" pos="1230" userDrawn="1">
          <p15:clr>
            <a:srgbClr val="A4A3A4"/>
          </p15:clr>
        </p15:guide>
        <p15:guide id="4" pos="71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82" autoAdjust="0"/>
    <p:restoredTop sz="77887"/>
  </p:normalViewPr>
  <p:slideViewPr>
    <p:cSldViewPr snapToGrid="0" snapToObjects="1">
      <p:cViewPr>
        <p:scale>
          <a:sx n="75" d="100"/>
          <a:sy n="75" d="100"/>
        </p:scale>
        <p:origin x="1962" y="780"/>
      </p:cViewPr>
      <p:guideLst>
        <p:guide orient="horz" pos="3838"/>
        <p:guide pos="756"/>
        <p:guide orient="horz" pos="1230"/>
        <p:guide pos="71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E2286-00B6-D54C-8DD2-413D6CA609A8}"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4A4F73-AA43-1D40-B62B-3C49842C38B9}" type="slidenum">
              <a:rPr lang="en-US" smtClean="0"/>
              <a:t>‹#›</a:t>
            </a:fld>
            <a:endParaRPr lang="en-US"/>
          </a:p>
        </p:txBody>
      </p:sp>
    </p:spTree>
    <p:extLst>
      <p:ext uri="{BB962C8B-B14F-4D97-AF65-F5344CB8AC3E}">
        <p14:creationId xmlns:p14="http://schemas.microsoft.com/office/powerpoint/2010/main" val="1821604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a photo of your facility if available. If a photo is unavailable or too granular, the photo box can be deleted.</a:t>
            </a:r>
          </a:p>
        </p:txBody>
      </p:sp>
      <p:sp>
        <p:nvSpPr>
          <p:cNvPr id="4" name="Slide Number Placeholder 3"/>
          <p:cNvSpPr>
            <a:spLocks noGrp="1"/>
          </p:cNvSpPr>
          <p:nvPr>
            <p:ph type="sldNum" sz="quarter" idx="5"/>
          </p:nvPr>
        </p:nvSpPr>
        <p:spPr/>
        <p:txBody>
          <a:bodyPr/>
          <a:lstStyle/>
          <a:p>
            <a:fld id="{B54A4F73-AA43-1D40-B62B-3C49842C38B9}" type="slidenum">
              <a:rPr lang="en-US" smtClean="0"/>
              <a:t>2</a:t>
            </a:fld>
            <a:endParaRPr lang="en-US"/>
          </a:p>
        </p:txBody>
      </p:sp>
    </p:spTree>
    <p:extLst>
      <p:ext uri="{BB962C8B-B14F-4D97-AF65-F5344CB8AC3E}">
        <p14:creationId xmlns:p14="http://schemas.microsoft.com/office/powerpoint/2010/main" val="44050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A4F73-AA43-1D40-B62B-3C49842C38B9}" type="slidenum">
              <a:rPr lang="en-US" smtClean="0"/>
              <a:t>28</a:t>
            </a:fld>
            <a:endParaRPr lang="en-US"/>
          </a:p>
        </p:txBody>
      </p:sp>
    </p:spTree>
    <p:extLst>
      <p:ext uri="{BB962C8B-B14F-4D97-AF65-F5344CB8AC3E}">
        <p14:creationId xmlns:p14="http://schemas.microsoft.com/office/powerpoint/2010/main" val="2377172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674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alf &amp; half">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882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hoto slid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AE1A0E1-74FA-2A45-A009-8327B3BCCD4B}"/>
              </a:ext>
            </a:extLst>
          </p:cNvPr>
          <p:cNvGrpSpPr/>
          <p:nvPr userDrawn="1"/>
        </p:nvGrpSpPr>
        <p:grpSpPr>
          <a:xfrm>
            <a:off x="0" y="-9606"/>
            <a:ext cx="12192000" cy="738949"/>
            <a:chOff x="0" y="0"/>
            <a:chExt cx="12191999" cy="1030288"/>
          </a:xfrm>
        </p:grpSpPr>
        <p:sp>
          <p:nvSpPr>
            <p:cNvPr id="4" name="Rectangle 3">
              <a:extLst>
                <a:ext uri="{FF2B5EF4-FFF2-40B4-BE49-F238E27FC236}">
                  <a16:creationId xmlns:a16="http://schemas.microsoft.com/office/drawing/2014/main" id="{AE5172DE-681D-E844-AE31-D338903B9DF7}"/>
                </a:ext>
              </a:extLst>
            </p:cNvPr>
            <p:cNvSpPr/>
            <p:nvPr/>
          </p:nvSpPr>
          <p:spPr>
            <a:xfrm>
              <a:off x="0" y="0"/>
              <a:ext cx="2589007" cy="103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8FA0DAA-3D22-6F4B-8E3F-C3058A1BCCE7}"/>
                </a:ext>
              </a:extLst>
            </p:cNvPr>
            <p:cNvSpPr/>
            <p:nvPr/>
          </p:nvSpPr>
          <p:spPr>
            <a:xfrm>
              <a:off x="2400748" y="0"/>
              <a:ext cx="2589007" cy="103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A821DD-B0A1-B34F-8AE1-19E0C5C06CED}"/>
                </a:ext>
              </a:extLst>
            </p:cNvPr>
            <p:cNvSpPr/>
            <p:nvPr/>
          </p:nvSpPr>
          <p:spPr>
            <a:xfrm>
              <a:off x="4801496" y="0"/>
              <a:ext cx="2589007" cy="10302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C976C4-AA50-B343-8F57-BFD3345E2F5F}"/>
                </a:ext>
              </a:extLst>
            </p:cNvPr>
            <p:cNvSpPr/>
            <p:nvPr/>
          </p:nvSpPr>
          <p:spPr>
            <a:xfrm>
              <a:off x="7202244" y="0"/>
              <a:ext cx="2589007" cy="1030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51348F-2818-1148-ACC6-51812F88F3A9}"/>
                </a:ext>
              </a:extLst>
            </p:cNvPr>
            <p:cNvSpPr/>
            <p:nvPr/>
          </p:nvSpPr>
          <p:spPr>
            <a:xfrm>
              <a:off x="9602992" y="0"/>
              <a:ext cx="2589007" cy="1030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9114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hoto slide">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3B4720-BC70-9646-9631-434A31AFB654}"/>
              </a:ext>
            </a:extLst>
          </p:cNvPr>
          <p:cNvGrpSpPr/>
          <p:nvPr userDrawn="1"/>
        </p:nvGrpSpPr>
        <p:grpSpPr>
          <a:xfrm>
            <a:off x="0" y="-9606"/>
            <a:ext cx="12192000" cy="738949"/>
            <a:chOff x="0" y="0"/>
            <a:chExt cx="12191999" cy="1030288"/>
          </a:xfrm>
        </p:grpSpPr>
        <p:sp>
          <p:nvSpPr>
            <p:cNvPr id="3" name="Rectangle 2">
              <a:extLst>
                <a:ext uri="{FF2B5EF4-FFF2-40B4-BE49-F238E27FC236}">
                  <a16:creationId xmlns:a16="http://schemas.microsoft.com/office/drawing/2014/main" id="{7110A5DD-2C5D-EC40-8B49-B765A5F5221E}"/>
                </a:ext>
              </a:extLst>
            </p:cNvPr>
            <p:cNvSpPr/>
            <p:nvPr/>
          </p:nvSpPr>
          <p:spPr>
            <a:xfrm>
              <a:off x="0" y="0"/>
              <a:ext cx="2589007" cy="103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1CE78EB-87B9-D04A-B8AB-540EB8131662}"/>
                </a:ext>
              </a:extLst>
            </p:cNvPr>
            <p:cNvSpPr/>
            <p:nvPr/>
          </p:nvSpPr>
          <p:spPr>
            <a:xfrm>
              <a:off x="2400748" y="0"/>
              <a:ext cx="2589007" cy="103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8BCC095-7530-7D4A-AE42-0D077AA45D6A}"/>
                </a:ext>
              </a:extLst>
            </p:cNvPr>
            <p:cNvSpPr/>
            <p:nvPr/>
          </p:nvSpPr>
          <p:spPr>
            <a:xfrm>
              <a:off x="4801496" y="0"/>
              <a:ext cx="2589007" cy="10302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F36F47-E7A1-8544-B785-4C9C05EC8A19}"/>
                </a:ext>
              </a:extLst>
            </p:cNvPr>
            <p:cNvSpPr/>
            <p:nvPr/>
          </p:nvSpPr>
          <p:spPr>
            <a:xfrm>
              <a:off x="7202244" y="0"/>
              <a:ext cx="2589007" cy="1030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0D5E053-6706-8043-82B8-570CF5C0EE5C}"/>
                </a:ext>
              </a:extLst>
            </p:cNvPr>
            <p:cNvSpPr/>
            <p:nvPr/>
          </p:nvSpPr>
          <p:spPr>
            <a:xfrm>
              <a:off x="9602992" y="0"/>
              <a:ext cx="2589007" cy="1030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06112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Photo slide">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99F4EE-C13C-264C-B721-F0CD87E59E6B}"/>
              </a:ext>
            </a:extLst>
          </p:cNvPr>
          <p:cNvGrpSpPr/>
          <p:nvPr userDrawn="1"/>
        </p:nvGrpSpPr>
        <p:grpSpPr>
          <a:xfrm>
            <a:off x="0" y="-9606"/>
            <a:ext cx="12192000" cy="738949"/>
            <a:chOff x="0" y="0"/>
            <a:chExt cx="12191999" cy="1030288"/>
          </a:xfrm>
        </p:grpSpPr>
        <p:sp>
          <p:nvSpPr>
            <p:cNvPr id="3" name="Rectangle 2">
              <a:extLst>
                <a:ext uri="{FF2B5EF4-FFF2-40B4-BE49-F238E27FC236}">
                  <a16:creationId xmlns:a16="http://schemas.microsoft.com/office/drawing/2014/main" id="{01A87074-FD23-3143-8649-684FE9A7727C}"/>
                </a:ext>
              </a:extLst>
            </p:cNvPr>
            <p:cNvSpPr/>
            <p:nvPr/>
          </p:nvSpPr>
          <p:spPr>
            <a:xfrm>
              <a:off x="0" y="0"/>
              <a:ext cx="2589007" cy="103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AD232D-9772-844E-900F-8F9051858626}"/>
                </a:ext>
              </a:extLst>
            </p:cNvPr>
            <p:cNvSpPr/>
            <p:nvPr/>
          </p:nvSpPr>
          <p:spPr>
            <a:xfrm>
              <a:off x="2400748" y="0"/>
              <a:ext cx="2589007" cy="103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7F55BF-AF0B-3241-9B67-F40B6FA529C0}"/>
                </a:ext>
              </a:extLst>
            </p:cNvPr>
            <p:cNvSpPr/>
            <p:nvPr/>
          </p:nvSpPr>
          <p:spPr>
            <a:xfrm>
              <a:off x="4801496" y="0"/>
              <a:ext cx="2589007" cy="10302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A9328EF-608C-384D-AEF6-131030F7B35E}"/>
                </a:ext>
              </a:extLst>
            </p:cNvPr>
            <p:cNvSpPr/>
            <p:nvPr/>
          </p:nvSpPr>
          <p:spPr>
            <a:xfrm>
              <a:off x="7202244" y="0"/>
              <a:ext cx="2589007" cy="1030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82B3863-DB3C-E948-B311-167A18793D57}"/>
                </a:ext>
              </a:extLst>
            </p:cNvPr>
            <p:cNvSpPr/>
            <p:nvPr/>
          </p:nvSpPr>
          <p:spPr>
            <a:xfrm>
              <a:off x="9602992" y="0"/>
              <a:ext cx="2589007" cy="1030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06835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Photo slide">
    <p:bg>
      <p:bgPr>
        <a:solidFill>
          <a:schemeClr val="accent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0CAEBF4-AB46-5448-97CA-A4B2A16485E8}"/>
              </a:ext>
            </a:extLst>
          </p:cNvPr>
          <p:cNvGrpSpPr/>
          <p:nvPr userDrawn="1"/>
        </p:nvGrpSpPr>
        <p:grpSpPr>
          <a:xfrm>
            <a:off x="0" y="-9606"/>
            <a:ext cx="12192000" cy="738949"/>
            <a:chOff x="0" y="0"/>
            <a:chExt cx="12191999" cy="1030288"/>
          </a:xfrm>
        </p:grpSpPr>
        <p:sp>
          <p:nvSpPr>
            <p:cNvPr id="3" name="Rectangle 2">
              <a:extLst>
                <a:ext uri="{FF2B5EF4-FFF2-40B4-BE49-F238E27FC236}">
                  <a16:creationId xmlns:a16="http://schemas.microsoft.com/office/drawing/2014/main" id="{BA27CC7A-D3B0-0A45-B440-A5ADD138B9E8}"/>
                </a:ext>
              </a:extLst>
            </p:cNvPr>
            <p:cNvSpPr/>
            <p:nvPr/>
          </p:nvSpPr>
          <p:spPr>
            <a:xfrm>
              <a:off x="0" y="0"/>
              <a:ext cx="2589007" cy="103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F1C4F6-762F-4644-8781-5D673A1603B5}"/>
                </a:ext>
              </a:extLst>
            </p:cNvPr>
            <p:cNvSpPr/>
            <p:nvPr/>
          </p:nvSpPr>
          <p:spPr>
            <a:xfrm>
              <a:off x="2400748" y="0"/>
              <a:ext cx="2589007" cy="103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B95841-AEC1-BD4E-A57C-3A865DAE74A2}"/>
                </a:ext>
              </a:extLst>
            </p:cNvPr>
            <p:cNvSpPr/>
            <p:nvPr/>
          </p:nvSpPr>
          <p:spPr>
            <a:xfrm>
              <a:off x="4801496" y="0"/>
              <a:ext cx="2589007" cy="10302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CFE668-E023-5143-9137-D34C8B9F2DB8}"/>
                </a:ext>
              </a:extLst>
            </p:cNvPr>
            <p:cNvSpPr/>
            <p:nvPr/>
          </p:nvSpPr>
          <p:spPr>
            <a:xfrm>
              <a:off x="7202244" y="0"/>
              <a:ext cx="2589007" cy="1030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DFC0001-C825-1745-9BF5-0FA0543969DB}"/>
                </a:ext>
              </a:extLst>
            </p:cNvPr>
            <p:cNvSpPr/>
            <p:nvPr/>
          </p:nvSpPr>
          <p:spPr>
            <a:xfrm>
              <a:off x="9602992" y="0"/>
              <a:ext cx="2589007" cy="1030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4507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E5014-DE5B-524D-BD59-291D1BB78851}"/>
              </a:ext>
            </a:extLst>
          </p:cNvPr>
          <p:cNvSpPr>
            <a:spLocks noGrp="1"/>
          </p:cNvSpPr>
          <p:nvPr>
            <p:ph type="ctrTitle" hasCustomPrompt="1"/>
          </p:nvPr>
        </p:nvSpPr>
        <p:spPr>
          <a:xfrm>
            <a:off x="914400" y="1742995"/>
            <a:ext cx="10363200" cy="1470025"/>
          </a:xfrm>
        </p:spPr>
        <p:txBody>
          <a:bodyPr>
            <a:normAutofit/>
          </a:bodyPr>
          <a:lstStyle>
            <a:lvl1pPr algn="ctr">
              <a:defRPr sz="4000"/>
            </a:lvl1pPr>
          </a:lstStyle>
          <a:p>
            <a:r>
              <a:rPr lang="en-US" dirty="0"/>
              <a:t>CLICK TO EDIT MASTER TITLE STYLE</a:t>
            </a:r>
          </a:p>
        </p:txBody>
      </p:sp>
      <p:sp>
        <p:nvSpPr>
          <p:cNvPr id="4" name="Subtitle 2">
            <a:extLst>
              <a:ext uri="{FF2B5EF4-FFF2-40B4-BE49-F238E27FC236}">
                <a16:creationId xmlns:a16="http://schemas.microsoft.com/office/drawing/2014/main" id="{E7A88354-A742-0B43-BA6D-B0A3DCB8319C}"/>
              </a:ext>
            </a:extLst>
          </p:cNvPr>
          <p:cNvSpPr>
            <a:spLocks noGrp="1"/>
          </p:cNvSpPr>
          <p:nvPr>
            <p:ph type="subTitle" idx="1"/>
          </p:nvPr>
        </p:nvSpPr>
        <p:spPr>
          <a:xfrm>
            <a:off x="1828800" y="3623869"/>
            <a:ext cx="8534400" cy="1025435"/>
          </a:xfrm>
        </p:spPr>
        <p:txBody>
          <a:bodyPr anchor="ctr">
            <a:normAutofit/>
          </a:bodyPr>
          <a:lstStyle>
            <a:lvl1pPr marL="0" indent="0" algn="ctr">
              <a:buNone/>
              <a:defRPr sz="3333">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cxnSp>
        <p:nvCxnSpPr>
          <p:cNvPr id="5" name="Straight Connector 4">
            <a:extLst>
              <a:ext uri="{FF2B5EF4-FFF2-40B4-BE49-F238E27FC236}">
                <a16:creationId xmlns:a16="http://schemas.microsoft.com/office/drawing/2014/main" id="{D2F42EFD-7356-1640-9620-5EAFF2F0FA0E}"/>
              </a:ext>
            </a:extLst>
          </p:cNvPr>
          <p:cNvCxnSpPr/>
          <p:nvPr userDrawn="1"/>
        </p:nvCxnSpPr>
        <p:spPr>
          <a:xfrm>
            <a:off x="963084" y="3434081"/>
            <a:ext cx="103632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00EAD4CB-9405-C441-A407-2EDE6A4111F1}"/>
              </a:ext>
            </a:extLst>
          </p:cNvPr>
          <p:cNvGrpSpPr/>
          <p:nvPr userDrawn="1"/>
        </p:nvGrpSpPr>
        <p:grpSpPr>
          <a:xfrm>
            <a:off x="0" y="6629400"/>
            <a:ext cx="12192000" cy="228600"/>
            <a:chOff x="0" y="0"/>
            <a:chExt cx="12191999" cy="1030288"/>
          </a:xfrm>
        </p:grpSpPr>
        <p:sp>
          <p:nvSpPr>
            <p:cNvPr id="13" name="Rectangle 12">
              <a:extLst>
                <a:ext uri="{FF2B5EF4-FFF2-40B4-BE49-F238E27FC236}">
                  <a16:creationId xmlns:a16="http://schemas.microsoft.com/office/drawing/2014/main" id="{3A284026-4B4B-F046-BCD4-4314F3D84FF6}"/>
                </a:ext>
              </a:extLst>
            </p:cNvPr>
            <p:cNvSpPr/>
            <p:nvPr/>
          </p:nvSpPr>
          <p:spPr>
            <a:xfrm>
              <a:off x="0" y="0"/>
              <a:ext cx="2589007" cy="103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AF4393-C58F-8E4F-9B16-D2E6C60705C5}"/>
                </a:ext>
              </a:extLst>
            </p:cNvPr>
            <p:cNvSpPr/>
            <p:nvPr/>
          </p:nvSpPr>
          <p:spPr>
            <a:xfrm>
              <a:off x="2400748" y="0"/>
              <a:ext cx="2589007" cy="103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2E2753-7A27-554B-9CF7-61EBA87E67F3}"/>
                </a:ext>
              </a:extLst>
            </p:cNvPr>
            <p:cNvSpPr/>
            <p:nvPr/>
          </p:nvSpPr>
          <p:spPr>
            <a:xfrm>
              <a:off x="4801496" y="0"/>
              <a:ext cx="2589007" cy="10302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5B2DF22-FF18-3245-9387-BAE7AD54DA46}"/>
                </a:ext>
              </a:extLst>
            </p:cNvPr>
            <p:cNvSpPr/>
            <p:nvPr/>
          </p:nvSpPr>
          <p:spPr>
            <a:xfrm>
              <a:off x="7202244" y="0"/>
              <a:ext cx="2589007" cy="1030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873C07-ECDE-D949-98F5-CF3E3D1F4169}"/>
                </a:ext>
              </a:extLst>
            </p:cNvPr>
            <p:cNvSpPr/>
            <p:nvPr/>
          </p:nvSpPr>
          <p:spPr>
            <a:xfrm>
              <a:off x="9602992" y="0"/>
              <a:ext cx="2589007" cy="1030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0316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B4BF1-3759-6548-977F-F7ADA7A9CCB5}"/>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90D131C-E90E-0643-844A-DDBD3CDC1823}"/>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033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D461-43EC-7244-8488-0AE608A50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24DD6-451A-6444-B876-E3D18662C4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410156A-0266-CC4D-9238-DE087039CA2A}"/>
              </a:ext>
            </a:extLst>
          </p:cNvPr>
          <p:cNvSpPr>
            <a:spLocks noGrp="1"/>
          </p:cNvSpPr>
          <p:nvPr>
            <p:ph type="pic" sz="quarter" idx="10"/>
          </p:nvPr>
        </p:nvSpPr>
        <p:spPr>
          <a:xfrm>
            <a:off x="6197600" y="1825625"/>
            <a:ext cx="5156200" cy="4351338"/>
          </a:xfrm>
        </p:spPr>
        <p:txBody>
          <a:bodyPr/>
          <a:lstStyle/>
          <a:p>
            <a:r>
              <a:rPr lang="en-US"/>
              <a:t>Click icon to add picture</a:t>
            </a:r>
          </a:p>
        </p:txBody>
      </p:sp>
    </p:spTree>
    <p:extLst>
      <p:ext uri="{BB962C8B-B14F-4D97-AF65-F5344CB8AC3E}">
        <p14:creationId xmlns:p14="http://schemas.microsoft.com/office/powerpoint/2010/main" val="1240430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D461-43EC-7244-8488-0AE608A50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24DD6-451A-6444-B876-E3D18662C45A}"/>
              </a:ext>
            </a:extLst>
          </p:cNvPr>
          <p:cNvSpPr>
            <a:spLocks noGrp="1"/>
          </p:cNvSpPr>
          <p:nvPr>
            <p:ph sz="half" idx="1"/>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410156A-0266-CC4D-9238-DE087039CA2A}"/>
              </a:ext>
            </a:extLst>
          </p:cNvPr>
          <p:cNvSpPr>
            <a:spLocks noGrp="1"/>
          </p:cNvSpPr>
          <p:nvPr>
            <p:ph type="pic" sz="quarter" idx="10"/>
          </p:nvPr>
        </p:nvSpPr>
        <p:spPr>
          <a:xfrm>
            <a:off x="838200" y="1825625"/>
            <a:ext cx="5156200" cy="4351338"/>
          </a:xfrm>
        </p:spPr>
        <p:txBody>
          <a:bodyPr/>
          <a:lstStyle/>
          <a:p>
            <a:r>
              <a:rPr lang="en-US"/>
              <a:t>Click icon to add picture</a:t>
            </a:r>
          </a:p>
        </p:txBody>
      </p:sp>
    </p:spTree>
    <p:extLst>
      <p:ext uri="{BB962C8B-B14F-4D97-AF65-F5344CB8AC3E}">
        <p14:creationId xmlns:p14="http://schemas.microsoft.com/office/powerpoint/2010/main" val="324446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F64BE-7C69-D948-AFAF-3139675DB80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421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6297B2-8FEF-504D-A80E-F98DD199D2EB}"/>
              </a:ext>
            </a:extLst>
          </p:cNvPr>
          <p:cNvGrpSpPr/>
          <p:nvPr userDrawn="1"/>
        </p:nvGrpSpPr>
        <p:grpSpPr>
          <a:xfrm>
            <a:off x="0" y="-9606"/>
            <a:ext cx="12192000" cy="738949"/>
            <a:chOff x="0" y="0"/>
            <a:chExt cx="12191999" cy="1030288"/>
          </a:xfrm>
        </p:grpSpPr>
        <p:sp>
          <p:nvSpPr>
            <p:cNvPr id="5" name="Rectangle 4">
              <a:extLst>
                <a:ext uri="{FF2B5EF4-FFF2-40B4-BE49-F238E27FC236}">
                  <a16:creationId xmlns:a16="http://schemas.microsoft.com/office/drawing/2014/main" id="{213C63FE-5B01-994C-B1F6-9A596C28FEE7}"/>
                </a:ext>
              </a:extLst>
            </p:cNvPr>
            <p:cNvSpPr/>
            <p:nvPr/>
          </p:nvSpPr>
          <p:spPr>
            <a:xfrm>
              <a:off x="0" y="0"/>
              <a:ext cx="2589007" cy="103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EE7819-036F-9B4C-B6B4-D897714D7820}"/>
                </a:ext>
              </a:extLst>
            </p:cNvPr>
            <p:cNvSpPr/>
            <p:nvPr/>
          </p:nvSpPr>
          <p:spPr>
            <a:xfrm>
              <a:off x="2400748" y="0"/>
              <a:ext cx="2589007" cy="103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6F0527-BC28-484A-BA90-B2C950A52E34}"/>
                </a:ext>
              </a:extLst>
            </p:cNvPr>
            <p:cNvSpPr/>
            <p:nvPr/>
          </p:nvSpPr>
          <p:spPr>
            <a:xfrm>
              <a:off x="4801496" y="0"/>
              <a:ext cx="2589007" cy="10302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D86F14-EB9C-CA47-ADD8-3C8F6176F93C}"/>
                </a:ext>
              </a:extLst>
            </p:cNvPr>
            <p:cNvSpPr/>
            <p:nvPr/>
          </p:nvSpPr>
          <p:spPr>
            <a:xfrm>
              <a:off x="7202244" y="0"/>
              <a:ext cx="2589007" cy="1030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6D5C01-76B3-504E-8E97-2147B8A7C3DD}"/>
                </a:ext>
              </a:extLst>
            </p:cNvPr>
            <p:cNvSpPr/>
            <p:nvPr/>
          </p:nvSpPr>
          <p:spPr>
            <a:xfrm>
              <a:off x="9602992" y="0"/>
              <a:ext cx="2589007" cy="1030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8559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1C2050-1D4D-EA47-B24D-4F17F4F31DC0}"/>
              </a:ext>
            </a:extLst>
          </p:cNvPr>
          <p:cNvGrpSpPr/>
          <p:nvPr userDrawn="1"/>
        </p:nvGrpSpPr>
        <p:grpSpPr>
          <a:xfrm>
            <a:off x="0" y="6629400"/>
            <a:ext cx="12192000" cy="228600"/>
            <a:chOff x="0" y="0"/>
            <a:chExt cx="12191999" cy="1030288"/>
          </a:xfrm>
        </p:grpSpPr>
        <p:sp>
          <p:nvSpPr>
            <p:cNvPr id="6" name="Rectangle 5">
              <a:extLst>
                <a:ext uri="{FF2B5EF4-FFF2-40B4-BE49-F238E27FC236}">
                  <a16:creationId xmlns:a16="http://schemas.microsoft.com/office/drawing/2014/main" id="{959FC021-CFAC-2748-9925-B085BC038EA5}"/>
                </a:ext>
              </a:extLst>
            </p:cNvPr>
            <p:cNvSpPr/>
            <p:nvPr/>
          </p:nvSpPr>
          <p:spPr>
            <a:xfrm>
              <a:off x="0" y="0"/>
              <a:ext cx="2589007" cy="103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6BDC7A-59DB-0948-83DC-9E46480CC857}"/>
                </a:ext>
              </a:extLst>
            </p:cNvPr>
            <p:cNvSpPr/>
            <p:nvPr/>
          </p:nvSpPr>
          <p:spPr>
            <a:xfrm>
              <a:off x="2400748" y="0"/>
              <a:ext cx="2589007" cy="103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4D29A5-8DB2-5E4A-875D-B65B4B64A0EF}"/>
                </a:ext>
              </a:extLst>
            </p:cNvPr>
            <p:cNvSpPr/>
            <p:nvPr/>
          </p:nvSpPr>
          <p:spPr>
            <a:xfrm>
              <a:off x="4801496" y="0"/>
              <a:ext cx="2589007" cy="10302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CABF90A-7319-6045-B9D4-174AD269E322}"/>
                </a:ext>
              </a:extLst>
            </p:cNvPr>
            <p:cNvSpPr/>
            <p:nvPr/>
          </p:nvSpPr>
          <p:spPr>
            <a:xfrm>
              <a:off x="7202244" y="0"/>
              <a:ext cx="2589007" cy="1030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8D66BF-6E5C-4A45-B4E8-0661BC2CDE1F}"/>
                </a:ext>
              </a:extLst>
            </p:cNvPr>
            <p:cNvSpPr/>
            <p:nvPr/>
          </p:nvSpPr>
          <p:spPr>
            <a:xfrm>
              <a:off x="9602992" y="0"/>
              <a:ext cx="2589007" cy="1030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8506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amp; half">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F66D56-AB37-9243-816B-90E8FDC45298}"/>
              </a:ext>
            </a:extLst>
          </p:cNvPr>
          <p:cNvGrpSpPr/>
          <p:nvPr userDrawn="1"/>
        </p:nvGrpSpPr>
        <p:grpSpPr>
          <a:xfrm rot="5400000">
            <a:off x="-3204148" y="3204147"/>
            <a:ext cx="6858001" cy="449706"/>
            <a:chOff x="0" y="0"/>
            <a:chExt cx="12191999" cy="1030288"/>
          </a:xfrm>
        </p:grpSpPr>
        <p:sp>
          <p:nvSpPr>
            <p:cNvPr id="8" name="Rectangle 7">
              <a:extLst>
                <a:ext uri="{FF2B5EF4-FFF2-40B4-BE49-F238E27FC236}">
                  <a16:creationId xmlns:a16="http://schemas.microsoft.com/office/drawing/2014/main" id="{A60EB2E6-7A95-EA4D-8D3B-D9CC2FC23859}"/>
                </a:ext>
              </a:extLst>
            </p:cNvPr>
            <p:cNvSpPr/>
            <p:nvPr/>
          </p:nvSpPr>
          <p:spPr>
            <a:xfrm>
              <a:off x="0" y="0"/>
              <a:ext cx="2589007" cy="103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33CEE6-3C5F-E744-8908-069BF18EB898}"/>
                </a:ext>
              </a:extLst>
            </p:cNvPr>
            <p:cNvSpPr/>
            <p:nvPr/>
          </p:nvSpPr>
          <p:spPr>
            <a:xfrm>
              <a:off x="2400748" y="0"/>
              <a:ext cx="2589007" cy="1030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14CFD6-C83A-6C4D-AE29-9368C97EDFC3}"/>
                </a:ext>
              </a:extLst>
            </p:cNvPr>
            <p:cNvSpPr/>
            <p:nvPr/>
          </p:nvSpPr>
          <p:spPr>
            <a:xfrm>
              <a:off x="4801496" y="0"/>
              <a:ext cx="2589007" cy="10302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1E5EA7-6CE8-B64A-97D9-54FD886B5239}"/>
                </a:ext>
              </a:extLst>
            </p:cNvPr>
            <p:cNvSpPr/>
            <p:nvPr/>
          </p:nvSpPr>
          <p:spPr>
            <a:xfrm>
              <a:off x="7202244" y="0"/>
              <a:ext cx="2589007" cy="1030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6E046E-BA2C-9841-B6A1-3A5751172510}"/>
                </a:ext>
              </a:extLst>
            </p:cNvPr>
            <p:cNvSpPr/>
            <p:nvPr/>
          </p:nvSpPr>
          <p:spPr>
            <a:xfrm>
              <a:off x="9602992" y="0"/>
              <a:ext cx="2589007" cy="1030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0268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A7FAF-E4CA-1D4A-9A9D-EB7A77E1C1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53969F-F74F-6B4B-B3B4-36071ECA39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a:extLst>
              <a:ext uri="{FF2B5EF4-FFF2-40B4-BE49-F238E27FC236}">
                <a16:creationId xmlns:a16="http://schemas.microsoft.com/office/drawing/2014/main" id="{CCBB825F-56D9-2C49-B63E-94B71FBB4346}"/>
              </a:ext>
            </a:extLst>
          </p:cNvPr>
          <p:cNvSpPr txBox="1">
            <a:spLocks/>
          </p:cNvSpPr>
          <p:nvPr/>
        </p:nvSpPr>
        <p:spPr>
          <a:xfrm>
            <a:off x="838199" y="6385302"/>
            <a:ext cx="11110993" cy="336173"/>
          </a:xfrm>
          <a:prstGeom prst="rect">
            <a:avLst/>
          </a:prstGeom>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ial" panose="020B0604020202020204" pitchFamily="34" charset="0"/>
                <a:cs typeface="Arial" panose="020B0604020202020204" pitchFamily="34" charset="0"/>
              </a:rPr>
              <a:t>TRUE</a:t>
            </a:r>
          </a:p>
        </p:txBody>
      </p:sp>
    </p:spTree>
    <p:extLst>
      <p:ext uri="{BB962C8B-B14F-4D97-AF65-F5344CB8AC3E}">
        <p14:creationId xmlns:p14="http://schemas.microsoft.com/office/powerpoint/2010/main" val="2442402825"/>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63" r:id="rId4"/>
    <p:sldLayoutId id="2147483664" r:id="rId5"/>
    <p:sldLayoutId id="2147483665" r:id="rId6"/>
    <p:sldLayoutId id="2147483666" r:id="rId7"/>
    <p:sldLayoutId id="2147483667" r:id="rId8"/>
    <p:sldLayoutId id="2147483668" r:id="rId9"/>
    <p:sldLayoutId id="2147483676" r:id="rId10"/>
    <p:sldLayoutId id="2147483670" r:id="rId11"/>
    <p:sldLayoutId id="2147483671" r:id="rId12"/>
    <p:sldLayoutId id="2147483673" r:id="rId13"/>
    <p:sldLayoutId id="2147483672" r:id="rId14"/>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9.xml"/><Relationship Id="rId1" Type="http://schemas.openxmlformats.org/officeDocument/2006/relationships/themeOverride" Target="../theme/themeOverr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9.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9.xml"/><Relationship Id="rId1" Type="http://schemas.openxmlformats.org/officeDocument/2006/relationships/themeOverride" Target="../theme/themeOverr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9.xml"/><Relationship Id="rId1" Type="http://schemas.openxmlformats.org/officeDocument/2006/relationships/themeOverride" Target="../theme/themeOverr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9.xml"/><Relationship Id="rId1" Type="http://schemas.openxmlformats.org/officeDocument/2006/relationships/themeOverride" Target="../theme/themeOverride8.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9.xml"/><Relationship Id="rId1" Type="http://schemas.openxmlformats.org/officeDocument/2006/relationships/themeOverride" Target="../theme/themeOverr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xml"/><Relationship Id="rId1" Type="http://schemas.openxmlformats.org/officeDocument/2006/relationships/themeOverride" Target="../theme/themeOverride10.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9.xml"/><Relationship Id="rId1" Type="http://schemas.openxmlformats.org/officeDocument/2006/relationships/themeOverride" Target="../theme/themeOverr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themeOverride" Target="../theme/themeOverride1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A6E6E6D5-FEC0-6C41-AFB9-1238C7375FEB}"/>
              </a:ext>
            </a:extLst>
          </p:cNvPr>
          <p:cNvPicPr>
            <a:picLocks noChangeAspect="1"/>
          </p:cNvPicPr>
          <p:nvPr/>
        </p:nvPicPr>
        <p:blipFill>
          <a:blip r:embed="rId2"/>
          <a:srcRect t="7797" b="7797"/>
          <a:stretch/>
        </p:blipFill>
        <p:spPr>
          <a:xfrm>
            <a:off x="0" y="0"/>
            <a:ext cx="12192000" cy="6858000"/>
          </a:xfrm>
          <a:prstGeom prst="rect">
            <a:avLst/>
          </a:prstGeom>
          <a:solidFill>
            <a:schemeClr val="bg1"/>
          </a:solidFill>
        </p:spPr>
      </p:pic>
      <p:sp>
        <p:nvSpPr>
          <p:cNvPr id="4" name="Rectangle 3">
            <a:extLst>
              <a:ext uri="{FF2B5EF4-FFF2-40B4-BE49-F238E27FC236}">
                <a16:creationId xmlns:a16="http://schemas.microsoft.com/office/drawing/2014/main" id="{970AA245-FFB6-D47D-6AA8-B62332178359}"/>
              </a:ext>
            </a:extLst>
          </p:cNvPr>
          <p:cNvSpPr/>
          <p:nvPr/>
        </p:nvSpPr>
        <p:spPr>
          <a:xfrm>
            <a:off x="0" y="0"/>
            <a:ext cx="12192000" cy="6858000"/>
          </a:xfrm>
          <a:prstGeom prst="rect">
            <a:avLst/>
          </a:prstGeom>
          <a:solidFill>
            <a:schemeClr val="bg1">
              <a:alpha val="6949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 name="Picture 2">
            <a:extLst>
              <a:ext uri="{FF2B5EF4-FFF2-40B4-BE49-F238E27FC236}">
                <a16:creationId xmlns:a16="http://schemas.microsoft.com/office/drawing/2014/main" id="{38B4723E-024F-4E48-8CCF-18F0C0B7C749}"/>
              </a:ext>
            </a:extLst>
          </p:cNvPr>
          <p:cNvPicPr>
            <a:picLocks noChangeAspect="1"/>
          </p:cNvPicPr>
          <p:nvPr/>
        </p:nvPicPr>
        <p:blipFill>
          <a:blip r:embed="rId3"/>
          <a:stretch>
            <a:fillRect/>
          </a:stretch>
        </p:blipFill>
        <p:spPr>
          <a:xfrm>
            <a:off x="5276850" y="826201"/>
            <a:ext cx="1638300" cy="2222500"/>
          </a:xfrm>
          <a:prstGeom prst="rect">
            <a:avLst/>
          </a:prstGeom>
        </p:spPr>
      </p:pic>
      <p:sp>
        <p:nvSpPr>
          <p:cNvPr id="9" name="TextBox 8">
            <a:extLst>
              <a:ext uri="{FF2B5EF4-FFF2-40B4-BE49-F238E27FC236}">
                <a16:creationId xmlns:a16="http://schemas.microsoft.com/office/drawing/2014/main" id="{8FBFA9AD-3CC4-6A59-7389-B216284687FC}"/>
              </a:ext>
            </a:extLst>
          </p:cNvPr>
          <p:cNvSpPr txBox="1"/>
          <p:nvPr/>
        </p:nvSpPr>
        <p:spPr>
          <a:xfrm>
            <a:off x="3678381" y="3152001"/>
            <a:ext cx="4835237"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FACILITY CASE STUDY</a:t>
            </a:r>
          </a:p>
        </p:txBody>
      </p:sp>
      <p:sp>
        <p:nvSpPr>
          <p:cNvPr id="10" name="TextBox 9">
            <a:extLst>
              <a:ext uri="{FF2B5EF4-FFF2-40B4-BE49-F238E27FC236}">
                <a16:creationId xmlns:a16="http://schemas.microsoft.com/office/drawing/2014/main" id="{2CF8C5AF-EC04-D079-45EA-9996096D2F22}"/>
              </a:ext>
            </a:extLst>
          </p:cNvPr>
          <p:cNvSpPr txBox="1"/>
          <p:nvPr/>
        </p:nvSpPr>
        <p:spPr>
          <a:xfrm>
            <a:off x="3099952" y="4582859"/>
            <a:ext cx="5992093" cy="1551194"/>
          </a:xfrm>
          <a:prstGeom prst="rect">
            <a:avLst/>
          </a:prstGeom>
          <a:noFill/>
        </p:spPr>
        <p:txBody>
          <a:bodyPr wrap="square" rtlCol="0">
            <a:spAutoFit/>
          </a:bodyPr>
          <a:lstStyle/>
          <a:p>
            <a:pPr algn="ctr">
              <a:lnSpc>
                <a:spcPct val="115000"/>
              </a:lnSpc>
            </a:pPr>
            <a:r>
              <a:rPr lang="en-US" sz="3200" b="1" dirty="0">
                <a:latin typeface="Calibri" pitchFamily="34" charset="0"/>
                <a:ea typeface="Calibri" pitchFamily="34" charset="-122"/>
                <a:cs typeface="Calibri" pitchFamily="34" charset="-120"/>
              </a:rPr>
              <a:t>Padmini VNA</a:t>
            </a:r>
            <a:r>
              <a:rPr lang="en-US" sz="3200" dirty="0"/>
              <a:t> </a:t>
            </a:r>
            <a:r>
              <a:rPr lang="en-US" sz="3200" b="1" dirty="0">
                <a:latin typeface="Calibri" pitchFamily="34" charset="0"/>
                <a:ea typeface="Calibri" pitchFamily="34" charset="-122"/>
                <a:cs typeface="Calibri" pitchFamily="34" charset="-120"/>
              </a:rPr>
              <a:t>Mechatronics Ltd.</a:t>
            </a:r>
            <a:endParaRPr lang="en-US" sz="3200" dirty="0"/>
          </a:p>
          <a:p>
            <a:pPr algn="ctr"/>
            <a:r>
              <a:rPr lang="en-US" sz="3000" b="1" dirty="0">
                <a:latin typeface="Arial" panose="020B0604020202020204" pitchFamily="34" charset="0"/>
                <a:cs typeface="Arial" panose="020B0604020202020204" pitchFamily="34" charset="0"/>
              </a:rPr>
              <a:t>PVNA</a:t>
            </a:r>
          </a:p>
          <a:p>
            <a:pPr algn="ctr"/>
            <a:r>
              <a:rPr lang="en-US" sz="2800" dirty="0">
                <a:latin typeface="Calibri" pitchFamily="34" charset="0"/>
                <a:ea typeface="Calibri" pitchFamily="34" charset="-122"/>
                <a:cs typeface="Calibri" pitchFamily="34" charset="-120"/>
              </a:rPr>
              <a:t>Gurugram, Haryana, India</a:t>
            </a:r>
            <a:endParaRPr lang="en-US" sz="2800" dirty="0"/>
          </a:p>
        </p:txBody>
      </p:sp>
    </p:spTree>
    <p:extLst>
      <p:ext uri="{BB962C8B-B14F-4D97-AF65-F5344CB8AC3E}">
        <p14:creationId xmlns:p14="http://schemas.microsoft.com/office/powerpoint/2010/main" val="3031114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4F216-AE06-1AE3-48E7-0D895476430F}"/>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B110F13F-E625-D602-DE40-D4743BAADBAC}"/>
              </a:ext>
            </a:extLst>
          </p:cNvPr>
          <p:cNvSpPr/>
          <p:nvPr/>
        </p:nvSpPr>
        <p:spPr>
          <a:xfrm>
            <a:off x="609600" y="90772"/>
            <a:ext cx="7423408" cy="917757"/>
          </a:xfrm>
          <a:prstGeom prst="rect">
            <a:avLst/>
          </a:prstGeom>
          <a:noFill/>
          <a:ln>
            <a:noFill/>
          </a:ln>
        </p:spPr>
        <p:txBody>
          <a:bodyPr wrap="square" lIns="0" tIns="0" rIns="0" bIns="0" rtlCol="0" anchor="ctr"/>
          <a:lstStyle/>
          <a:p>
            <a:pPr marL="0" indent="0">
              <a:buNone/>
            </a:pPr>
            <a:r>
              <a:rPr lang="en-US" sz="4000" b="1" dirty="0">
                <a:solidFill>
                  <a:schemeClr val="accent1"/>
                </a:solidFill>
                <a:latin typeface="Arial" panose="020B0604020202020204" pitchFamily="34" charset="0"/>
                <a:cs typeface="Arial" panose="020B0604020202020204" pitchFamily="34" charset="0"/>
              </a:rPr>
              <a:t>Reduce</a:t>
            </a:r>
          </a:p>
        </p:txBody>
      </p:sp>
      <p:grpSp>
        <p:nvGrpSpPr>
          <p:cNvPr id="10" name="Group 9">
            <a:extLst>
              <a:ext uri="{FF2B5EF4-FFF2-40B4-BE49-F238E27FC236}">
                <a16:creationId xmlns:a16="http://schemas.microsoft.com/office/drawing/2014/main" id="{7CFF6087-BCE2-6750-DDEF-091CBDE88BE9}"/>
              </a:ext>
            </a:extLst>
          </p:cNvPr>
          <p:cNvGrpSpPr/>
          <p:nvPr/>
        </p:nvGrpSpPr>
        <p:grpSpPr>
          <a:xfrm>
            <a:off x="1290918" y="1380565"/>
            <a:ext cx="5477435" cy="4876801"/>
            <a:chOff x="1200150" y="3449477"/>
            <a:chExt cx="4716792" cy="1459959"/>
          </a:xfrm>
          <a:solidFill>
            <a:schemeClr val="bg1">
              <a:lumMod val="95000"/>
            </a:schemeClr>
          </a:solidFill>
        </p:grpSpPr>
        <p:sp>
          <p:nvSpPr>
            <p:cNvPr id="11" name="Shape 24">
              <a:extLst>
                <a:ext uri="{FF2B5EF4-FFF2-40B4-BE49-F238E27FC236}">
                  <a16:creationId xmlns:a16="http://schemas.microsoft.com/office/drawing/2014/main" id="{7B152462-6889-B889-7248-1A36B8DC8A8F}"/>
                </a:ext>
              </a:extLst>
            </p:cNvPr>
            <p:cNvSpPr/>
            <p:nvPr/>
          </p:nvSpPr>
          <p:spPr>
            <a:xfrm>
              <a:off x="1200150" y="3449477"/>
              <a:ext cx="4716792" cy="1459959"/>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4000"/>
            </a:p>
          </p:txBody>
        </p:sp>
        <p:sp>
          <p:nvSpPr>
            <p:cNvPr id="12" name="Shape 25">
              <a:extLst>
                <a:ext uri="{FF2B5EF4-FFF2-40B4-BE49-F238E27FC236}">
                  <a16:creationId xmlns:a16="http://schemas.microsoft.com/office/drawing/2014/main" id="{6E3B0E81-6DC7-DE26-D73D-FBD6663F3B2B}"/>
                </a:ext>
              </a:extLst>
            </p:cNvPr>
            <p:cNvSpPr/>
            <p:nvPr/>
          </p:nvSpPr>
          <p:spPr>
            <a:xfrm>
              <a:off x="1200150" y="3449477"/>
              <a:ext cx="78613" cy="1459959"/>
            </a:xfrm>
            <a:prstGeom prst="rect">
              <a:avLst/>
            </a:prstGeom>
            <a:grpFill/>
            <a:ln w="12700">
              <a:noFill/>
              <a:prstDash val="solid"/>
            </a:ln>
          </p:spPr>
          <p:txBody>
            <a:bodyPr/>
            <a:lstStyle/>
            <a:p>
              <a:endParaRPr lang="en-IN" sz="4000"/>
            </a:p>
          </p:txBody>
        </p:sp>
        <p:sp>
          <p:nvSpPr>
            <p:cNvPr id="13" name="Text 26">
              <a:extLst>
                <a:ext uri="{FF2B5EF4-FFF2-40B4-BE49-F238E27FC236}">
                  <a16:creationId xmlns:a16="http://schemas.microsoft.com/office/drawing/2014/main" id="{554EF591-A932-C7A9-AFEB-122BDDC43A67}"/>
                </a:ext>
              </a:extLst>
            </p:cNvPr>
            <p:cNvSpPr/>
            <p:nvPr/>
          </p:nvSpPr>
          <p:spPr>
            <a:xfrm>
              <a:off x="1391068" y="3516859"/>
              <a:ext cx="4436031" cy="336914"/>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C7 – Reduce yard trimming waste through native landscaping or xeriscaping</a:t>
              </a:r>
              <a:endParaRPr lang="en-US" sz="2800" dirty="0"/>
            </a:p>
          </p:txBody>
        </p:sp>
        <p:sp>
          <p:nvSpPr>
            <p:cNvPr id="14" name="Text 27">
              <a:extLst>
                <a:ext uri="{FF2B5EF4-FFF2-40B4-BE49-F238E27FC236}">
                  <a16:creationId xmlns:a16="http://schemas.microsoft.com/office/drawing/2014/main" id="{3AA2BEFD-3CA8-7D25-DA64-5948836F566D}"/>
                </a:ext>
              </a:extLst>
            </p:cNvPr>
            <p:cNvSpPr/>
            <p:nvPr/>
          </p:nvSpPr>
          <p:spPr>
            <a:xfrm>
              <a:off x="1391068" y="3965149"/>
              <a:ext cx="4436031" cy="876904"/>
            </a:xfrm>
            <a:prstGeom prst="rect">
              <a:avLst/>
            </a:prstGeom>
            <a:grpFill/>
            <a:ln>
              <a:noFill/>
            </a:ln>
          </p:spPr>
          <p:txBody>
            <a:bodyPr wrap="square" lIns="0" tIns="0" rIns="0" bIns="0" rtlCol="0" anchor="ctr"/>
            <a:lstStyle/>
            <a:p>
              <a:pPr marL="0" indent="0">
                <a:lnSpc>
                  <a:spcPct val="120000"/>
                </a:lnSpc>
                <a:buNone/>
              </a:pPr>
              <a:r>
                <a:rPr lang="en-US" i="1" dirty="0">
                  <a:solidFill>
                    <a:schemeClr val="accent1"/>
                  </a:solidFill>
                  <a:latin typeface="Calibri" pitchFamily="34" charset="0"/>
                  <a:ea typeface="Calibri" pitchFamily="34" charset="-122"/>
                  <a:cs typeface="Calibri" pitchFamily="34" charset="-120"/>
                </a:rPr>
                <a:t>Native/indigenous plants selected across the campus </a:t>
              </a:r>
              <a:r>
                <a:rPr lang="en-US" dirty="0">
                  <a:latin typeface="Calibri" pitchFamily="34" charset="0"/>
                  <a:ea typeface="Calibri" pitchFamily="34" charset="-122"/>
                  <a:cs typeface="Calibri" pitchFamily="34" charset="-120"/>
                </a:rPr>
                <a:t>— well-suited to local climate and soil, requiring minimal trimming, water, and maintenance, significantly reducing yard trimming waste.</a:t>
              </a:r>
              <a:endParaRPr lang="en-US" dirty="0"/>
            </a:p>
          </p:txBody>
        </p:sp>
      </p:grpSp>
      <p:pic>
        <p:nvPicPr>
          <p:cNvPr id="16" name="Picture 15">
            <a:extLst>
              <a:ext uri="{FF2B5EF4-FFF2-40B4-BE49-F238E27FC236}">
                <a16:creationId xmlns:a16="http://schemas.microsoft.com/office/drawing/2014/main" id="{A0D5CA53-FA29-8EB0-D9F4-D3D33C86BAAC}"/>
              </a:ext>
            </a:extLst>
          </p:cNvPr>
          <p:cNvPicPr>
            <a:picLocks noChangeAspect="1"/>
          </p:cNvPicPr>
          <p:nvPr/>
        </p:nvPicPr>
        <p:blipFill>
          <a:blip r:embed="rId2"/>
          <a:stretch>
            <a:fillRect/>
          </a:stretch>
        </p:blipFill>
        <p:spPr>
          <a:xfrm>
            <a:off x="6794439" y="1380565"/>
            <a:ext cx="5245162" cy="3620676"/>
          </a:xfrm>
          <a:prstGeom prst="rect">
            <a:avLst/>
          </a:prstGeom>
        </p:spPr>
      </p:pic>
      <p:sp>
        <p:nvSpPr>
          <p:cNvPr id="17" name="TextBox 16">
            <a:extLst>
              <a:ext uri="{FF2B5EF4-FFF2-40B4-BE49-F238E27FC236}">
                <a16:creationId xmlns:a16="http://schemas.microsoft.com/office/drawing/2014/main" id="{2459924D-9CA0-7A20-BFF3-2C633D1A950C}"/>
              </a:ext>
            </a:extLst>
          </p:cNvPr>
          <p:cNvSpPr txBox="1"/>
          <p:nvPr/>
        </p:nvSpPr>
        <p:spPr>
          <a:xfrm>
            <a:off x="6808312" y="4901755"/>
            <a:ext cx="4837898" cy="307777"/>
          </a:xfrm>
          <a:prstGeom prst="rect">
            <a:avLst/>
          </a:prstGeom>
          <a:noFill/>
        </p:spPr>
        <p:txBody>
          <a:bodyPr wrap="square" rtlCol="0">
            <a:spAutoFit/>
          </a:bodyPr>
          <a:lstStyle/>
          <a:p>
            <a:r>
              <a:rPr lang="en-US" sz="1400" i="1" dirty="0">
                <a:latin typeface="Aptos" panose="020B0004020202020204" pitchFamily="34" charset="0"/>
                <a:ea typeface="Calibri" panose="020F0502020204030204" pitchFamily="34" charset="0"/>
                <a:cs typeface="Calibri" panose="020F0502020204030204" pitchFamily="34" charset="0"/>
              </a:rPr>
              <a:t>Native vegetation  planted on site</a:t>
            </a:r>
            <a:endParaRPr lang="en-IN" sz="1400" i="1" dirty="0"/>
          </a:p>
        </p:txBody>
      </p:sp>
    </p:spTree>
    <p:extLst>
      <p:ext uri="{BB962C8B-B14F-4D97-AF65-F5344CB8AC3E}">
        <p14:creationId xmlns:p14="http://schemas.microsoft.com/office/powerpoint/2010/main" val="1942342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EC985FDD-613B-6441-6096-5480E3F59F5A}"/>
              </a:ext>
            </a:extLst>
          </p:cNvPr>
          <p:cNvGrpSpPr/>
          <p:nvPr/>
        </p:nvGrpSpPr>
        <p:grpSpPr>
          <a:xfrm>
            <a:off x="1299882" y="1344706"/>
            <a:ext cx="5477436" cy="4849906"/>
            <a:chOff x="1097280" y="960120"/>
            <a:chExt cx="3840480" cy="1188720"/>
          </a:xfrm>
          <a:solidFill>
            <a:schemeClr val="bg1">
              <a:lumMod val="95000"/>
            </a:schemeClr>
          </a:solidFill>
        </p:grpSpPr>
        <p:sp>
          <p:nvSpPr>
            <p:cNvPr id="27" name="Shape 4">
              <a:extLst>
                <a:ext uri="{FF2B5EF4-FFF2-40B4-BE49-F238E27FC236}">
                  <a16:creationId xmlns:a16="http://schemas.microsoft.com/office/drawing/2014/main" id="{DB7DAA3E-34CE-7588-3127-CCDC315DE50F}"/>
                </a:ext>
              </a:extLst>
            </p:cNvPr>
            <p:cNvSpPr/>
            <p:nvPr/>
          </p:nvSpPr>
          <p:spPr>
            <a:xfrm>
              <a:off x="1097280" y="960120"/>
              <a:ext cx="3840480" cy="118872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4000"/>
            </a:p>
          </p:txBody>
        </p:sp>
        <p:sp>
          <p:nvSpPr>
            <p:cNvPr id="28" name="Shape 5">
              <a:extLst>
                <a:ext uri="{FF2B5EF4-FFF2-40B4-BE49-F238E27FC236}">
                  <a16:creationId xmlns:a16="http://schemas.microsoft.com/office/drawing/2014/main" id="{688B5A09-E409-9519-8AFF-59C1C239C6BF}"/>
                </a:ext>
              </a:extLst>
            </p:cNvPr>
            <p:cNvSpPr/>
            <p:nvPr/>
          </p:nvSpPr>
          <p:spPr>
            <a:xfrm>
              <a:off x="1097280" y="960120"/>
              <a:ext cx="64008" cy="1188720"/>
            </a:xfrm>
            <a:prstGeom prst="rect">
              <a:avLst/>
            </a:prstGeom>
            <a:grpFill/>
            <a:ln w="12700">
              <a:noFill/>
              <a:prstDash val="solid"/>
            </a:ln>
          </p:spPr>
          <p:txBody>
            <a:bodyPr/>
            <a:lstStyle/>
            <a:p>
              <a:endParaRPr lang="en-IN" sz="4000"/>
            </a:p>
          </p:txBody>
        </p:sp>
        <p:sp>
          <p:nvSpPr>
            <p:cNvPr id="29" name="Text 6">
              <a:extLst>
                <a:ext uri="{FF2B5EF4-FFF2-40B4-BE49-F238E27FC236}">
                  <a16:creationId xmlns:a16="http://schemas.microsoft.com/office/drawing/2014/main" id="{3BC1A2B3-76D2-792E-4250-6C9CFCED29D7}"/>
                </a:ext>
              </a:extLst>
            </p:cNvPr>
            <p:cNvSpPr/>
            <p:nvPr/>
          </p:nvSpPr>
          <p:spPr>
            <a:xfrm>
              <a:off x="1252728" y="1014984"/>
              <a:ext cx="3611880" cy="274320"/>
            </a:xfrm>
            <a:prstGeom prst="rect">
              <a:avLst/>
            </a:prstGeom>
            <a:grpFill/>
            <a:ln>
              <a:noFill/>
            </a:ln>
          </p:spPr>
          <p:txBody>
            <a:bodyPr wrap="square" lIns="0" tIns="0" rIns="0" bIns="0" rtlCol="0" anchor="ctr"/>
            <a:lstStyle/>
            <a:p>
              <a:r>
                <a:rPr lang="en-US" sz="2400" b="1" dirty="0">
                  <a:latin typeface="Calibri" pitchFamily="34" charset="0"/>
                  <a:ea typeface="Calibri" pitchFamily="34" charset="-122"/>
                  <a:cs typeface="Calibri" pitchFamily="34" charset="-120"/>
                </a:rPr>
                <a:t>C1 – Develop systems that emphasize reuse</a:t>
              </a:r>
              <a:endParaRPr lang="en-US" sz="2400" dirty="0"/>
            </a:p>
          </p:txBody>
        </p:sp>
        <p:sp>
          <p:nvSpPr>
            <p:cNvPr id="30" name="Text 7">
              <a:extLst>
                <a:ext uri="{FF2B5EF4-FFF2-40B4-BE49-F238E27FC236}">
                  <a16:creationId xmlns:a16="http://schemas.microsoft.com/office/drawing/2014/main" id="{1B57EB01-B373-0DE5-83CE-8A03917066D1}"/>
                </a:ext>
              </a:extLst>
            </p:cNvPr>
            <p:cNvSpPr/>
            <p:nvPr/>
          </p:nvSpPr>
          <p:spPr>
            <a:xfrm>
              <a:off x="1252728" y="1289304"/>
              <a:ext cx="3611880" cy="804672"/>
            </a:xfrm>
            <a:prstGeom prst="rect">
              <a:avLst/>
            </a:prstGeom>
            <a:grpFill/>
            <a:ln>
              <a:noFill/>
            </a:ln>
          </p:spPr>
          <p:txBody>
            <a:bodyPr wrap="square" lIns="0" tIns="0" rIns="0" bIns="0" rtlCol="0" anchor="ctr"/>
            <a:lstStyle/>
            <a:p>
              <a:pPr marL="0" indent="0">
                <a:lnSpc>
                  <a:spcPct val="120000"/>
                </a:lnSpc>
                <a:buNone/>
              </a:pPr>
              <a:r>
                <a:rPr lang="en-US" i="1" dirty="0">
                  <a:solidFill>
                    <a:schemeClr val="accent1"/>
                  </a:solidFill>
                  <a:latin typeface="Calibri" pitchFamily="34" charset="0"/>
                  <a:ea typeface="Calibri" pitchFamily="34" charset="-122"/>
                  <a:cs typeface="Calibri" pitchFamily="34" charset="-120"/>
                </a:rPr>
                <a:t>Disposable cups replaced by reusable steel cups </a:t>
              </a:r>
              <a:r>
                <a:rPr lang="en-US" dirty="0">
                  <a:latin typeface="Calibri" pitchFamily="34" charset="0"/>
                  <a:ea typeface="Calibri" pitchFamily="34" charset="-122"/>
                  <a:cs typeface="Calibri" pitchFamily="34" charset="-120"/>
                </a:rPr>
                <a:t>via a closed-loop collection rack. Staff deposit used cups in a designated rack; housekeeping sanitizes and returns them — zero single-use cup waste.</a:t>
              </a:r>
              <a:endParaRPr lang="en-US" dirty="0"/>
            </a:p>
          </p:txBody>
        </p:sp>
      </p:grpSp>
      <p:sp>
        <p:nvSpPr>
          <p:cNvPr id="2" name="Text 1">
            <a:extLst>
              <a:ext uri="{FF2B5EF4-FFF2-40B4-BE49-F238E27FC236}">
                <a16:creationId xmlns:a16="http://schemas.microsoft.com/office/drawing/2014/main" id="{FB565D67-FB43-7378-019A-D2253CBE8B03}"/>
              </a:ext>
            </a:extLst>
          </p:cNvPr>
          <p:cNvSpPr/>
          <p:nvPr/>
        </p:nvSpPr>
        <p:spPr>
          <a:xfrm>
            <a:off x="609600" y="90772"/>
            <a:ext cx="7423408" cy="917757"/>
          </a:xfrm>
          <a:prstGeom prst="rect">
            <a:avLst/>
          </a:prstGeom>
          <a:noFill/>
          <a:ln>
            <a:noFill/>
          </a:ln>
        </p:spPr>
        <p:txBody>
          <a:bodyPr wrap="square" lIns="0" tIns="0" rIns="0" bIns="0" rtlCol="0" anchor="ctr"/>
          <a:lstStyle/>
          <a:p>
            <a:pPr marL="0" indent="0">
              <a:buNone/>
            </a:pPr>
            <a:r>
              <a:rPr lang="en-US" sz="4000" b="1" dirty="0">
                <a:solidFill>
                  <a:schemeClr val="accent1"/>
                </a:solidFill>
                <a:latin typeface="Arial" panose="020B0604020202020204" pitchFamily="34" charset="0"/>
                <a:cs typeface="Arial" panose="020B0604020202020204" pitchFamily="34" charset="0"/>
              </a:rPr>
              <a:t>Reuse</a:t>
            </a:r>
          </a:p>
        </p:txBody>
      </p:sp>
      <p:pic>
        <p:nvPicPr>
          <p:cNvPr id="4" name="Picture 3">
            <a:extLst>
              <a:ext uri="{FF2B5EF4-FFF2-40B4-BE49-F238E27FC236}">
                <a16:creationId xmlns:a16="http://schemas.microsoft.com/office/drawing/2014/main" id="{D8BE87EF-8F26-F079-FF25-A6F54CD21FE2}"/>
              </a:ext>
            </a:extLst>
          </p:cNvPr>
          <p:cNvPicPr>
            <a:picLocks noChangeAspect="1"/>
          </p:cNvPicPr>
          <p:nvPr/>
        </p:nvPicPr>
        <p:blipFill>
          <a:blip r:embed="rId3"/>
          <a:stretch>
            <a:fillRect/>
          </a:stretch>
        </p:blipFill>
        <p:spPr>
          <a:xfrm>
            <a:off x="6803401" y="2319135"/>
            <a:ext cx="5077173" cy="2219730"/>
          </a:xfrm>
          <a:prstGeom prst="rect">
            <a:avLst/>
          </a:prstGeom>
        </p:spPr>
      </p:pic>
      <p:sp>
        <p:nvSpPr>
          <p:cNvPr id="5" name="TextBox 4">
            <a:extLst>
              <a:ext uri="{FF2B5EF4-FFF2-40B4-BE49-F238E27FC236}">
                <a16:creationId xmlns:a16="http://schemas.microsoft.com/office/drawing/2014/main" id="{C6DBBA03-D500-2FA1-7671-414E739CD78D}"/>
              </a:ext>
            </a:extLst>
          </p:cNvPr>
          <p:cNvSpPr txBox="1"/>
          <p:nvPr/>
        </p:nvSpPr>
        <p:spPr>
          <a:xfrm>
            <a:off x="6803401" y="4462485"/>
            <a:ext cx="4837898" cy="307777"/>
          </a:xfrm>
          <a:prstGeom prst="rect">
            <a:avLst/>
          </a:prstGeom>
          <a:noFill/>
        </p:spPr>
        <p:txBody>
          <a:bodyPr wrap="square" rtlCol="0">
            <a:spAutoFit/>
          </a:bodyPr>
          <a:lstStyle/>
          <a:p>
            <a:r>
              <a:rPr lang="en-US" sz="1400" i="1" dirty="0">
                <a:latin typeface="Aptos" panose="020B0004020202020204" pitchFamily="34" charset="0"/>
                <a:ea typeface="Calibri" panose="020F0502020204030204" pitchFamily="34" charset="0"/>
                <a:cs typeface="Calibri" panose="020F0502020204030204" pitchFamily="34" charset="0"/>
              </a:rPr>
              <a:t>Use of reusable steel cups instead of plastic cups</a:t>
            </a:r>
            <a:endParaRPr lang="en-IN" sz="1400" i="1" dirty="0"/>
          </a:p>
        </p:txBody>
      </p:sp>
    </p:spTree>
    <p:extLst>
      <p:ext uri="{BB962C8B-B14F-4D97-AF65-F5344CB8AC3E}">
        <p14:creationId xmlns:p14="http://schemas.microsoft.com/office/powerpoint/2010/main" val="33639976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85234-D53F-2519-BCA0-D48B47E49DDB}"/>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D4AF2B0B-8405-ABEA-7923-9B7D14D0AAE0}"/>
              </a:ext>
            </a:extLst>
          </p:cNvPr>
          <p:cNvGrpSpPr/>
          <p:nvPr/>
        </p:nvGrpSpPr>
        <p:grpSpPr>
          <a:xfrm>
            <a:off x="1299882" y="1443319"/>
            <a:ext cx="5477436" cy="4649506"/>
            <a:chOff x="1097280" y="2249424"/>
            <a:chExt cx="3840480" cy="1188720"/>
          </a:xfrm>
          <a:solidFill>
            <a:schemeClr val="bg1">
              <a:lumMod val="95000"/>
            </a:schemeClr>
          </a:solidFill>
        </p:grpSpPr>
        <p:sp>
          <p:nvSpPr>
            <p:cNvPr id="31" name="Shape 8">
              <a:extLst>
                <a:ext uri="{FF2B5EF4-FFF2-40B4-BE49-F238E27FC236}">
                  <a16:creationId xmlns:a16="http://schemas.microsoft.com/office/drawing/2014/main" id="{8EB6EB5F-447A-F9D4-1F1D-F5116D55C717}"/>
                </a:ext>
              </a:extLst>
            </p:cNvPr>
            <p:cNvSpPr/>
            <p:nvPr/>
          </p:nvSpPr>
          <p:spPr>
            <a:xfrm>
              <a:off x="1097280" y="2249424"/>
              <a:ext cx="3840480" cy="118872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4000"/>
            </a:p>
          </p:txBody>
        </p:sp>
        <p:sp>
          <p:nvSpPr>
            <p:cNvPr id="32" name="Shape 9">
              <a:extLst>
                <a:ext uri="{FF2B5EF4-FFF2-40B4-BE49-F238E27FC236}">
                  <a16:creationId xmlns:a16="http://schemas.microsoft.com/office/drawing/2014/main" id="{62A31E3A-D836-8D5F-6788-56075EE58300}"/>
                </a:ext>
              </a:extLst>
            </p:cNvPr>
            <p:cNvSpPr/>
            <p:nvPr/>
          </p:nvSpPr>
          <p:spPr>
            <a:xfrm>
              <a:off x="1097280" y="2249424"/>
              <a:ext cx="64008" cy="1188720"/>
            </a:xfrm>
            <a:prstGeom prst="rect">
              <a:avLst/>
            </a:prstGeom>
            <a:grpFill/>
            <a:ln w="12700">
              <a:noFill/>
              <a:prstDash val="solid"/>
            </a:ln>
          </p:spPr>
          <p:txBody>
            <a:bodyPr/>
            <a:lstStyle/>
            <a:p>
              <a:endParaRPr lang="en-IN" sz="4000"/>
            </a:p>
          </p:txBody>
        </p:sp>
        <p:sp>
          <p:nvSpPr>
            <p:cNvPr id="33" name="Text 10">
              <a:extLst>
                <a:ext uri="{FF2B5EF4-FFF2-40B4-BE49-F238E27FC236}">
                  <a16:creationId xmlns:a16="http://schemas.microsoft.com/office/drawing/2014/main" id="{1F0E0EB9-E92F-5CB4-0C32-3801971DA9F2}"/>
                </a:ext>
              </a:extLst>
            </p:cNvPr>
            <p:cNvSpPr/>
            <p:nvPr/>
          </p:nvSpPr>
          <p:spPr>
            <a:xfrm>
              <a:off x="1252728" y="2304288"/>
              <a:ext cx="3611880" cy="27432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C2 – Document pallet and shipping container reuse</a:t>
              </a:r>
              <a:endParaRPr lang="en-US" sz="2800" dirty="0"/>
            </a:p>
          </p:txBody>
        </p:sp>
        <p:sp>
          <p:nvSpPr>
            <p:cNvPr id="34" name="Text 11">
              <a:extLst>
                <a:ext uri="{FF2B5EF4-FFF2-40B4-BE49-F238E27FC236}">
                  <a16:creationId xmlns:a16="http://schemas.microsoft.com/office/drawing/2014/main" id="{05AA3BFC-F4D2-2FD0-CC85-F6485710DCBE}"/>
                </a:ext>
              </a:extLst>
            </p:cNvPr>
            <p:cNvSpPr/>
            <p:nvPr/>
          </p:nvSpPr>
          <p:spPr>
            <a:xfrm>
              <a:off x="1252728" y="2578608"/>
              <a:ext cx="3611880" cy="804672"/>
            </a:xfrm>
            <a:prstGeom prst="rect">
              <a:avLst/>
            </a:prstGeom>
            <a:grpFill/>
            <a:ln>
              <a:noFill/>
            </a:ln>
          </p:spPr>
          <p:txBody>
            <a:bodyPr wrap="square" lIns="0" tIns="0" rIns="0" bIns="0" rtlCol="0" anchor="ctr"/>
            <a:lstStyle/>
            <a:p>
              <a:pPr marL="0" indent="0">
                <a:lnSpc>
                  <a:spcPct val="120000"/>
                </a:lnSpc>
                <a:buNone/>
              </a:pPr>
              <a:r>
                <a:rPr lang="en-US" dirty="0">
                  <a:latin typeface="Calibri" pitchFamily="34" charset="0"/>
                  <a:ea typeface="Calibri" pitchFamily="34" charset="-122"/>
                  <a:cs typeface="Calibri" pitchFamily="34" charset="-120"/>
                </a:rPr>
                <a:t>All incoming wooden pallets recorded at the gate, inspected, weighed, manually logged, then digitized. Pallets handed to in-house carpenters for </a:t>
              </a:r>
              <a:r>
                <a:rPr lang="en-US" i="1" dirty="0">
                  <a:solidFill>
                    <a:schemeClr val="accent1"/>
                  </a:solidFill>
                  <a:latin typeface="Calibri" pitchFamily="34" charset="0"/>
                  <a:ea typeface="Calibri" pitchFamily="34" charset="-122"/>
                  <a:cs typeface="Calibri" pitchFamily="34" charset="-120"/>
                </a:rPr>
                <a:t>upcycling into dog shelters </a:t>
              </a:r>
              <a:r>
                <a:rPr lang="en-US" dirty="0">
                  <a:latin typeface="Calibri" pitchFamily="34" charset="0"/>
                  <a:ea typeface="Calibri" pitchFamily="34" charset="-122"/>
                  <a:cs typeface="Calibri" pitchFamily="34" charset="-120"/>
                </a:rPr>
                <a:t>donated to Blessing Foundation NGO.</a:t>
              </a:r>
              <a:endParaRPr lang="en-US" dirty="0"/>
            </a:p>
          </p:txBody>
        </p:sp>
      </p:grpSp>
      <p:sp>
        <p:nvSpPr>
          <p:cNvPr id="2" name="Text 1">
            <a:extLst>
              <a:ext uri="{FF2B5EF4-FFF2-40B4-BE49-F238E27FC236}">
                <a16:creationId xmlns:a16="http://schemas.microsoft.com/office/drawing/2014/main" id="{BB0797E8-CE93-C7FC-ACF0-AE5848896E19}"/>
              </a:ext>
            </a:extLst>
          </p:cNvPr>
          <p:cNvSpPr/>
          <p:nvPr/>
        </p:nvSpPr>
        <p:spPr>
          <a:xfrm>
            <a:off x="609600" y="90772"/>
            <a:ext cx="7423408" cy="917757"/>
          </a:xfrm>
          <a:prstGeom prst="rect">
            <a:avLst/>
          </a:prstGeom>
          <a:noFill/>
          <a:ln>
            <a:noFill/>
          </a:ln>
        </p:spPr>
        <p:txBody>
          <a:bodyPr wrap="square" lIns="0" tIns="0" rIns="0" bIns="0" rtlCol="0" anchor="ctr"/>
          <a:lstStyle/>
          <a:p>
            <a:pPr marL="0" indent="0">
              <a:buNone/>
            </a:pPr>
            <a:r>
              <a:rPr lang="en-US" sz="4000" b="1" dirty="0">
                <a:solidFill>
                  <a:schemeClr val="accent1"/>
                </a:solidFill>
                <a:latin typeface="Arial" panose="020B0604020202020204" pitchFamily="34" charset="0"/>
                <a:cs typeface="Arial" panose="020B0604020202020204" pitchFamily="34" charset="0"/>
              </a:rPr>
              <a:t>Reuse</a:t>
            </a:r>
          </a:p>
        </p:txBody>
      </p:sp>
      <p:pic>
        <p:nvPicPr>
          <p:cNvPr id="4" name="Picture 3">
            <a:extLst>
              <a:ext uri="{FF2B5EF4-FFF2-40B4-BE49-F238E27FC236}">
                <a16:creationId xmlns:a16="http://schemas.microsoft.com/office/drawing/2014/main" id="{80748418-AF20-0F3F-70B1-27A04027C213}"/>
              </a:ext>
            </a:extLst>
          </p:cNvPr>
          <p:cNvPicPr>
            <a:picLocks noChangeAspect="1"/>
          </p:cNvPicPr>
          <p:nvPr/>
        </p:nvPicPr>
        <p:blipFill>
          <a:blip r:embed="rId2"/>
          <a:stretch>
            <a:fillRect/>
          </a:stretch>
        </p:blipFill>
        <p:spPr>
          <a:xfrm>
            <a:off x="6907733" y="2502916"/>
            <a:ext cx="5122902" cy="1852167"/>
          </a:xfrm>
          <a:prstGeom prst="rect">
            <a:avLst/>
          </a:prstGeom>
        </p:spPr>
      </p:pic>
      <p:sp>
        <p:nvSpPr>
          <p:cNvPr id="5" name="TextBox 4">
            <a:extLst>
              <a:ext uri="{FF2B5EF4-FFF2-40B4-BE49-F238E27FC236}">
                <a16:creationId xmlns:a16="http://schemas.microsoft.com/office/drawing/2014/main" id="{D771537C-9BE3-3129-CD25-4AF5F64A87FA}"/>
              </a:ext>
            </a:extLst>
          </p:cNvPr>
          <p:cNvSpPr txBox="1"/>
          <p:nvPr/>
        </p:nvSpPr>
        <p:spPr>
          <a:xfrm>
            <a:off x="6907733" y="4355083"/>
            <a:ext cx="4837898" cy="954107"/>
          </a:xfrm>
          <a:prstGeom prst="rect">
            <a:avLst/>
          </a:prstGeom>
          <a:noFill/>
        </p:spPr>
        <p:txBody>
          <a:bodyPr wrap="square" rtlCol="0">
            <a:spAutoFit/>
          </a:bodyPr>
          <a:lstStyle/>
          <a:p>
            <a:pPr algn="just"/>
            <a:r>
              <a:rPr lang="en-US" sz="1400" i="1" dirty="0"/>
              <a:t>Dog houses constructed from reused wooden pallets generated from packaging waste, demonstrating the facility’s initiative to upcycle materials and donate them to NGOs for community welfare.</a:t>
            </a:r>
          </a:p>
        </p:txBody>
      </p:sp>
    </p:spTree>
    <p:extLst>
      <p:ext uri="{BB962C8B-B14F-4D97-AF65-F5344CB8AC3E}">
        <p14:creationId xmlns:p14="http://schemas.microsoft.com/office/powerpoint/2010/main" val="3983083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E21666-F4CD-A6B2-8C17-2363304F26E5}"/>
              </a:ext>
            </a:extLst>
          </p:cNvPr>
          <p:cNvGrpSpPr/>
          <p:nvPr/>
        </p:nvGrpSpPr>
        <p:grpSpPr>
          <a:xfrm>
            <a:off x="1328562" y="1360838"/>
            <a:ext cx="5466685" cy="4860667"/>
            <a:chOff x="1200150" y="1956504"/>
            <a:chExt cx="2788920" cy="1170432"/>
          </a:xfrm>
          <a:solidFill>
            <a:schemeClr val="bg1">
              <a:lumMod val="95000"/>
            </a:schemeClr>
          </a:solidFill>
        </p:grpSpPr>
        <p:sp>
          <p:nvSpPr>
            <p:cNvPr id="2" name="Shape 27">
              <a:extLst>
                <a:ext uri="{FF2B5EF4-FFF2-40B4-BE49-F238E27FC236}">
                  <a16:creationId xmlns:a16="http://schemas.microsoft.com/office/drawing/2014/main" id="{6415801D-8756-383B-A1C0-63A9609F8185}"/>
                </a:ext>
              </a:extLst>
            </p:cNvPr>
            <p:cNvSpPr/>
            <p:nvPr/>
          </p:nvSpPr>
          <p:spPr>
            <a:xfrm>
              <a:off x="1200150" y="1956504"/>
              <a:ext cx="2788920" cy="117043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4400"/>
            </a:p>
          </p:txBody>
        </p:sp>
        <p:sp>
          <p:nvSpPr>
            <p:cNvPr id="3" name="Shape 28">
              <a:extLst>
                <a:ext uri="{FF2B5EF4-FFF2-40B4-BE49-F238E27FC236}">
                  <a16:creationId xmlns:a16="http://schemas.microsoft.com/office/drawing/2014/main" id="{E7810D0C-CDD9-6EA1-7494-FAAD0279A7FB}"/>
                </a:ext>
              </a:extLst>
            </p:cNvPr>
            <p:cNvSpPr/>
            <p:nvPr/>
          </p:nvSpPr>
          <p:spPr>
            <a:xfrm>
              <a:off x="1200150" y="1956504"/>
              <a:ext cx="64008" cy="1170432"/>
            </a:xfrm>
            <a:prstGeom prst="rect">
              <a:avLst/>
            </a:prstGeom>
            <a:grpFill/>
            <a:ln w="12700">
              <a:noFill/>
              <a:prstDash val="solid"/>
            </a:ln>
          </p:spPr>
          <p:txBody>
            <a:bodyPr/>
            <a:lstStyle/>
            <a:p>
              <a:endParaRPr lang="en-IN" sz="4400"/>
            </a:p>
          </p:txBody>
        </p:sp>
        <p:sp>
          <p:nvSpPr>
            <p:cNvPr id="4" name="Text 29">
              <a:extLst>
                <a:ext uri="{FF2B5EF4-FFF2-40B4-BE49-F238E27FC236}">
                  <a16:creationId xmlns:a16="http://schemas.microsoft.com/office/drawing/2014/main" id="{88B1B61C-4E01-6020-EAF1-51525B4C7AAF}"/>
                </a:ext>
              </a:extLst>
            </p:cNvPr>
            <p:cNvSpPr/>
            <p:nvPr/>
          </p:nvSpPr>
          <p:spPr>
            <a:xfrm>
              <a:off x="1355598" y="2011368"/>
              <a:ext cx="2560320" cy="256032"/>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C3 – Compost food scraps and/or soiled paper on-site</a:t>
              </a:r>
              <a:endParaRPr lang="en-US" sz="2800" dirty="0"/>
            </a:p>
          </p:txBody>
        </p:sp>
        <p:sp>
          <p:nvSpPr>
            <p:cNvPr id="5" name="Text 30">
              <a:extLst>
                <a:ext uri="{FF2B5EF4-FFF2-40B4-BE49-F238E27FC236}">
                  <a16:creationId xmlns:a16="http://schemas.microsoft.com/office/drawing/2014/main" id="{FD2F7377-DF8E-8BFA-DF15-4503281EB65D}"/>
                </a:ext>
              </a:extLst>
            </p:cNvPr>
            <p:cNvSpPr/>
            <p:nvPr/>
          </p:nvSpPr>
          <p:spPr>
            <a:xfrm>
              <a:off x="1355598" y="2276544"/>
              <a:ext cx="2560320" cy="786384"/>
            </a:xfrm>
            <a:prstGeom prst="rect">
              <a:avLst/>
            </a:prstGeom>
            <a:grpFill/>
            <a:ln>
              <a:noFill/>
            </a:ln>
          </p:spPr>
          <p:txBody>
            <a:bodyPr wrap="square" lIns="0" tIns="0" rIns="0" bIns="0" rtlCol="0" anchor="ctr"/>
            <a:lstStyle/>
            <a:p>
              <a:pPr marL="0" indent="0">
                <a:lnSpc>
                  <a:spcPct val="120000"/>
                </a:lnSpc>
                <a:buNone/>
              </a:pPr>
              <a:r>
                <a:rPr lang="en-US" i="1" dirty="0">
                  <a:solidFill>
                    <a:schemeClr val="accent1"/>
                  </a:solidFill>
                  <a:latin typeface="Calibri" pitchFamily="34" charset="0"/>
                  <a:ea typeface="Calibri" pitchFamily="34" charset="-122"/>
                  <a:cs typeface="Calibri" pitchFamily="34" charset="-120"/>
                </a:rPr>
                <a:t>Food scraps, tea leaves, leftovers composted on-site through the OWC</a:t>
              </a:r>
              <a:r>
                <a:rPr lang="en-US" dirty="0">
                  <a:latin typeface="Calibri" pitchFamily="34" charset="0"/>
                  <a:ea typeface="Calibri" pitchFamily="34" charset="-122"/>
                  <a:cs typeface="Calibri" pitchFamily="34" charset="-120"/>
                </a:rPr>
                <a:t>. ~21-day aerobic cycle monitored for moisture, aeration, and temperature.</a:t>
              </a:r>
              <a:endParaRPr lang="en-US" dirty="0"/>
            </a:p>
          </p:txBody>
        </p:sp>
      </p:grpSp>
      <p:sp>
        <p:nvSpPr>
          <p:cNvPr id="11" name="Text 1">
            <a:extLst>
              <a:ext uri="{FF2B5EF4-FFF2-40B4-BE49-F238E27FC236}">
                <a16:creationId xmlns:a16="http://schemas.microsoft.com/office/drawing/2014/main" id="{E27BF5BF-CC54-09CE-8E7B-C7B07246654A}"/>
              </a:ext>
            </a:extLst>
          </p:cNvPr>
          <p:cNvSpPr/>
          <p:nvPr/>
        </p:nvSpPr>
        <p:spPr>
          <a:xfrm>
            <a:off x="609600" y="90772"/>
            <a:ext cx="7423408" cy="917757"/>
          </a:xfrm>
          <a:prstGeom prst="rect">
            <a:avLst/>
          </a:prstGeom>
          <a:noFill/>
          <a:ln>
            <a:noFill/>
          </a:ln>
        </p:spPr>
        <p:txBody>
          <a:bodyPr wrap="square" lIns="0" tIns="0" rIns="0" bIns="0" rtlCol="0" anchor="ctr"/>
          <a:lstStyle/>
          <a:p>
            <a:pPr marL="0" indent="0">
              <a:buNone/>
            </a:pPr>
            <a:r>
              <a:rPr lang="en-US" sz="4000" b="1" dirty="0">
                <a:solidFill>
                  <a:schemeClr val="accent1"/>
                </a:solidFill>
                <a:latin typeface="Arial" panose="020B0604020202020204" pitchFamily="34" charset="0"/>
                <a:cs typeface="Arial" panose="020B0604020202020204" pitchFamily="34" charset="0"/>
              </a:rPr>
              <a:t>Compost</a:t>
            </a:r>
          </a:p>
        </p:txBody>
      </p:sp>
      <p:pic>
        <p:nvPicPr>
          <p:cNvPr id="19" name="Picture 18">
            <a:extLst>
              <a:ext uri="{FF2B5EF4-FFF2-40B4-BE49-F238E27FC236}">
                <a16:creationId xmlns:a16="http://schemas.microsoft.com/office/drawing/2014/main" id="{431571C0-6B3D-929D-24E7-68B100A6F9DE}"/>
              </a:ext>
            </a:extLst>
          </p:cNvPr>
          <p:cNvPicPr>
            <a:picLocks noChangeAspect="1"/>
          </p:cNvPicPr>
          <p:nvPr/>
        </p:nvPicPr>
        <p:blipFill>
          <a:blip r:embed="rId2"/>
          <a:stretch>
            <a:fillRect/>
          </a:stretch>
        </p:blipFill>
        <p:spPr>
          <a:xfrm>
            <a:off x="6974482" y="2107005"/>
            <a:ext cx="4894789" cy="2651344"/>
          </a:xfrm>
          <a:prstGeom prst="rect">
            <a:avLst/>
          </a:prstGeom>
        </p:spPr>
      </p:pic>
      <p:sp>
        <p:nvSpPr>
          <p:cNvPr id="20" name="TextBox 19">
            <a:extLst>
              <a:ext uri="{FF2B5EF4-FFF2-40B4-BE49-F238E27FC236}">
                <a16:creationId xmlns:a16="http://schemas.microsoft.com/office/drawing/2014/main" id="{3CC446BB-DF88-3612-A7BA-BC9E2E885317}"/>
              </a:ext>
            </a:extLst>
          </p:cNvPr>
          <p:cNvSpPr txBox="1"/>
          <p:nvPr/>
        </p:nvSpPr>
        <p:spPr>
          <a:xfrm>
            <a:off x="6831093" y="4768381"/>
            <a:ext cx="4837898" cy="307777"/>
          </a:xfrm>
          <a:prstGeom prst="rect">
            <a:avLst/>
          </a:prstGeom>
          <a:noFill/>
        </p:spPr>
        <p:txBody>
          <a:bodyPr wrap="square" rtlCol="0">
            <a:spAutoFit/>
          </a:bodyPr>
          <a:lstStyle/>
          <a:p>
            <a:r>
              <a:rPr lang="en-US" sz="1400" i="1" dirty="0">
                <a:latin typeface="Aptos" panose="020B0004020202020204" pitchFamily="34" charset="0"/>
                <a:ea typeface="Calibri" panose="020F0502020204030204" pitchFamily="34" charset="0"/>
                <a:cs typeface="Calibri" panose="020F0502020204030204" pitchFamily="34" charset="0"/>
              </a:rPr>
              <a:t>Facility manages on-site composting of food scraps</a:t>
            </a:r>
            <a:endParaRPr lang="en-IN" sz="1400" i="1" dirty="0"/>
          </a:p>
        </p:txBody>
      </p:sp>
    </p:spTree>
    <p:extLst>
      <p:ext uri="{BB962C8B-B14F-4D97-AF65-F5344CB8AC3E}">
        <p14:creationId xmlns:p14="http://schemas.microsoft.com/office/powerpoint/2010/main" val="1678087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C91BC3F-E3EB-0C79-5D8E-E21379BE1E04}"/>
              </a:ext>
            </a:extLst>
          </p:cNvPr>
          <p:cNvGrpSpPr/>
          <p:nvPr/>
        </p:nvGrpSpPr>
        <p:grpSpPr>
          <a:xfrm>
            <a:off x="1326776" y="1389529"/>
            <a:ext cx="5477436" cy="4703296"/>
            <a:chOff x="1200150" y="3160984"/>
            <a:chExt cx="2788920" cy="1170432"/>
          </a:xfrm>
          <a:solidFill>
            <a:schemeClr val="bg1">
              <a:lumMod val="95000"/>
            </a:schemeClr>
          </a:solidFill>
        </p:grpSpPr>
        <p:sp>
          <p:nvSpPr>
            <p:cNvPr id="18" name="Shape 39">
              <a:extLst>
                <a:ext uri="{FF2B5EF4-FFF2-40B4-BE49-F238E27FC236}">
                  <a16:creationId xmlns:a16="http://schemas.microsoft.com/office/drawing/2014/main" id="{B5C9EC22-A493-B977-D8A5-C3299A340F87}"/>
                </a:ext>
              </a:extLst>
            </p:cNvPr>
            <p:cNvSpPr/>
            <p:nvPr/>
          </p:nvSpPr>
          <p:spPr>
            <a:xfrm>
              <a:off x="1200150" y="3160984"/>
              <a:ext cx="2788920" cy="117043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4400"/>
            </a:p>
          </p:txBody>
        </p:sp>
        <p:sp>
          <p:nvSpPr>
            <p:cNvPr id="20" name="Text 41">
              <a:extLst>
                <a:ext uri="{FF2B5EF4-FFF2-40B4-BE49-F238E27FC236}">
                  <a16:creationId xmlns:a16="http://schemas.microsoft.com/office/drawing/2014/main" id="{F736C26A-33AA-BBBC-B13D-0CCA84D38BAC}"/>
                </a:ext>
              </a:extLst>
            </p:cNvPr>
            <p:cNvSpPr/>
            <p:nvPr/>
          </p:nvSpPr>
          <p:spPr>
            <a:xfrm>
              <a:off x="1355598" y="3215848"/>
              <a:ext cx="2560320" cy="256032"/>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C7 – Use compost from site for on-site food production</a:t>
              </a:r>
              <a:endParaRPr lang="en-US" sz="2800" dirty="0"/>
            </a:p>
          </p:txBody>
        </p:sp>
        <p:sp>
          <p:nvSpPr>
            <p:cNvPr id="21" name="Text 42">
              <a:extLst>
                <a:ext uri="{FF2B5EF4-FFF2-40B4-BE49-F238E27FC236}">
                  <a16:creationId xmlns:a16="http://schemas.microsoft.com/office/drawing/2014/main" id="{DBF66A8B-041A-2E87-1B3D-FD174AD8C946}"/>
                </a:ext>
              </a:extLst>
            </p:cNvPr>
            <p:cNvSpPr/>
            <p:nvPr/>
          </p:nvSpPr>
          <p:spPr>
            <a:xfrm>
              <a:off x="1355598" y="3481024"/>
              <a:ext cx="2560320" cy="786384"/>
            </a:xfrm>
            <a:prstGeom prst="rect">
              <a:avLst/>
            </a:prstGeom>
            <a:grpFill/>
            <a:ln>
              <a:noFill/>
            </a:ln>
          </p:spPr>
          <p:txBody>
            <a:bodyPr wrap="square" lIns="0" tIns="0" rIns="0" bIns="0" rtlCol="0" anchor="ctr"/>
            <a:lstStyle/>
            <a:p>
              <a:pPr marL="0" indent="0">
                <a:lnSpc>
                  <a:spcPct val="120000"/>
                </a:lnSpc>
                <a:buNone/>
              </a:pPr>
              <a:r>
                <a:rPr lang="en-US" i="1" dirty="0">
                  <a:solidFill>
                    <a:schemeClr val="accent1"/>
                  </a:solidFill>
                  <a:latin typeface="Calibri" pitchFamily="34" charset="0"/>
                  <a:ea typeface="Calibri" pitchFamily="34" charset="-122"/>
                  <a:cs typeface="Calibri" pitchFamily="34" charset="-120"/>
                </a:rPr>
                <a:t>Compost grows</a:t>
              </a:r>
              <a:r>
                <a:rPr lang="en-US" dirty="0">
                  <a:latin typeface="Calibri" pitchFamily="34" charset="0"/>
                  <a:ea typeface="Calibri" pitchFamily="34" charset="-122"/>
                  <a:cs typeface="Calibri" pitchFamily="34" charset="-120"/>
                </a:rPr>
                <a:t>: Paalak, Dhaniya, Muli, Methi, Brinjal, Tomato, Broccoli, Cauliflower, Bhindi, Ridge Gourd, Pak Choi, Zucchini, Carrot &amp; more. </a:t>
              </a:r>
              <a:r>
                <a:rPr lang="en-US" i="1" dirty="0">
                  <a:solidFill>
                    <a:schemeClr val="accent1"/>
                  </a:solidFill>
                  <a:latin typeface="Calibri" pitchFamily="34" charset="0"/>
                  <a:ea typeface="Calibri" pitchFamily="34" charset="-122"/>
                  <a:cs typeface="Calibri" pitchFamily="34" charset="-120"/>
                </a:rPr>
                <a:t>Harvest used in campus kitchens.</a:t>
              </a:r>
              <a:endParaRPr lang="en-US" i="1" dirty="0">
                <a:solidFill>
                  <a:schemeClr val="accent1"/>
                </a:solidFill>
              </a:endParaRPr>
            </a:p>
          </p:txBody>
        </p:sp>
      </p:grpSp>
      <p:sp>
        <p:nvSpPr>
          <p:cNvPr id="2" name="Text 1">
            <a:extLst>
              <a:ext uri="{FF2B5EF4-FFF2-40B4-BE49-F238E27FC236}">
                <a16:creationId xmlns:a16="http://schemas.microsoft.com/office/drawing/2014/main" id="{66B67172-0F98-3558-597D-5F74CCCDC605}"/>
              </a:ext>
            </a:extLst>
          </p:cNvPr>
          <p:cNvSpPr/>
          <p:nvPr/>
        </p:nvSpPr>
        <p:spPr>
          <a:xfrm>
            <a:off x="609600" y="90772"/>
            <a:ext cx="7423408" cy="917757"/>
          </a:xfrm>
          <a:prstGeom prst="rect">
            <a:avLst/>
          </a:prstGeom>
          <a:noFill/>
          <a:ln>
            <a:noFill/>
          </a:ln>
        </p:spPr>
        <p:txBody>
          <a:bodyPr wrap="square" lIns="0" tIns="0" rIns="0" bIns="0" rtlCol="0" anchor="ctr"/>
          <a:lstStyle/>
          <a:p>
            <a:pPr marL="0" indent="0">
              <a:buNone/>
            </a:pPr>
            <a:r>
              <a:rPr lang="en-US" sz="4000" b="1" dirty="0">
                <a:solidFill>
                  <a:schemeClr val="accent1"/>
                </a:solidFill>
                <a:latin typeface="Arial" panose="020B0604020202020204" pitchFamily="34" charset="0"/>
                <a:cs typeface="Arial" panose="020B0604020202020204" pitchFamily="34" charset="0"/>
              </a:rPr>
              <a:t>Compost</a:t>
            </a:r>
          </a:p>
        </p:txBody>
      </p:sp>
      <p:pic>
        <p:nvPicPr>
          <p:cNvPr id="4" name="Picture 3">
            <a:extLst>
              <a:ext uri="{FF2B5EF4-FFF2-40B4-BE49-F238E27FC236}">
                <a16:creationId xmlns:a16="http://schemas.microsoft.com/office/drawing/2014/main" id="{E8CC4B6B-ACEA-85E4-56AF-C912F167EE3F}"/>
              </a:ext>
            </a:extLst>
          </p:cNvPr>
          <p:cNvPicPr>
            <a:picLocks noChangeAspect="1"/>
          </p:cNvPicPr>
          <p:nvPr/>
        </p:nvPicPr>
        <p:blipFill>
          <a:blip r:embed="rId2"/>
          <a:stretch>
            <a:fillRect/>
          </a:stretch>
        </p:blipFill>
        <p:spPr>
          <a:xfrm>
            <a:off x="6898332" y="1990164"/>
            <a:ext cx="5098274" cy="3080879"/>
          </a:xfrm>
          <a:prstGeom prst="rect">
            <a:avLst/>
          </a:prstGeom>
        </p:spPr>
      </p:pic>
      <p:sp>
        <p:nvSpPr>
          <p:cNvPr id="5" name="TextBox 4">
            <a:extLst>
              <a:ext uri="{FF2B5EF4-FFF2-40B4-BE49-F238E27FC236}">
                <a16:creationId xmlns:a16="http://schemas.microsoft.com/office/drawing/2014/main" id="{CE50B939-265C-5FD9-23D2-014B55E18B61}"/>
              </a:ext>
            </a:extLst>
          </p:cNvPr>
          <p:cNvSpPr txBox="1"/>
          <p:nvPr/>
        </p:nvSpPr>
        <p:spPr>
          <a:xfrm>
            <a:off x="6831093" y="5076158"/>
            <a:ext cx="4837898" cy="523220"/>
          </a:xfrm>
          <a:prstGeom prst="rect">
            <a:avLst/>
          </a:prstGeom>
          <a:noFill/>
        </p:spPr>
        <p:txBody>
          <a:bodyPr wrap="square" rtlCol="0">
            <a:spAutoFit/>
          </a:bodyPr>
          <a:lstStyle/>
          <a:p>
            <a:r>
              <a:rPr lang="en-US" sz="1400" i="1" dirty="0">
                <a:latin typeface="Aptos" panose="020B0004020202020204" pitchFamily="34" charset="0"/>
                <a:ea typeface="Calibri" panose="020F0502020204030204" pitchFamily="34" charset="0"/>
                <a:cs typeface="Calibri" panose="020F0502020204030204" pitchFamily="34" charset="0"/>
              </a:rPr>
              <a:t>Kitchen garden uses compost produced on site to grow vegetables on PVNA premise</a:t>
            </a:r>
            <a:endParaRPr lang="en-IN" sz="1400" i="1" dirty="0"/>
          </a:p>
        </p:txBody>
      </p:sp>
    </p:spTree>
    <p:extLst>
      <p:ext uri="{BB962C8B-B14F-4D97-AF65-F5344CB8AC3E}">
        <p14:creationId xmlns:p14="http://schemas.microsoft.com/office/powerpoint/2010/main" val="3364910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FC82E-4B93-7552-C8FD-85369A73C2B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BED0DC9-5FED-4D46-C4D3-4F040ECE1476}"/>
              </a:ext>
            </a:extLst>
          </p:cNvPr>
          <p:cNvGrpSpPr/>
          <p:nvPr/>
        </p:nvGrpSpPr>
        <p:grpSpPr>
          <a:xfrm>
            <a:off x="1326775" y="1389529"/>
            <a:ext cx="10255625" cy="4703296"/>
            <a:chOff x="1200150" y="3160984"/>
            <a:chExt cx="2788920" cy="1170432"/>
          </a:xfrm>
          <a:solidFill>
            <a:schemeClr val="bg1">
              <a:lumMod val="95000"/>
            </a:schemeClr>
          </a:solidFill>
        </p:grpSpPr>
        <p:sp>
          <p:nvSpPr>
            <p:cNvPr id="18" name="Shape 39">
              <a:extLst>
                <a:ext uri="{FF2B5EF4-FFF2-40B4-BE49-F238E27FC236}">
                  <a16:creationId xmlns:a16="http://schemas.microsoft.com/office/drawing/2014/main" id="{255D4535-7821-61C0-354D-DDAE1E8103EB}"/>
                </a:ext>
              </a:extLst>
            </p:cNvPr>
            <p:cNvSpPr/>
            <p:nvPr/>
          </p:nvSpPr>
          <p:spPr>
            <a:xfrm>
              <a:off x="1200150" y="3160984"/>
              <a:ext cx="2788920" cy="117043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4400"/>
            </a:p>
          </p:txBody>
        </p:sp>
        <p:sp>
          <p:nvSpPr>
            <p:cNvPr id="20" name="Text 41">
              <a:extLst>
                <a:ext uri="{FF2B5EF4-FFF2-40B4-BE49-F238E27FC236}">
                  <a16:creationId xmlns:a16="http://schemas.microsoft.com/office/drawing/2014/main" id="{E03E2488-228E-34B1-AD34-C96333CEC384}"/>
                </a:ext>
              </a:extLst>
            </p:cNvPr>
            <p:cNvSpPr/>
            <p:nvPr/>
          </p:nvSpPr>
          <p:spPr>
            <a:xfrm>
              <a:off x="1355598" y="3215848"/>
              <a:ext cx="2560320" cy="256032"/>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C2 – Determine end markets for recycled commodities</a:t>
              </a:r>
              <a:endParaRPr lang="en-US" sz="2800" dirty="0"/>
            </a:p>
          </p:txBody>
        </p:sp>
      </p:grpSp>
      <p:sp>
        <p:nvSpPr>
          <p:cNvPr id="2" name="Text 1">
            <a:extLst>
              <a:ext uri="{FF2B5EF4-FFF2-40B4-BE49-F238E27FC236}">
                <a16:creationId xmlns:a16="http://schemas.microsoft.com/office/drawing/2014/main" id="{3BE31C88-1E46-495D-681D-E196C15D25E2}"/>
              </a:ext>
            </a:extLst>
          </p:cNvPr>
          <p:cNvSpPr/>
          <p:nvPr/>
        </p:nvSpPr>
        <p:spPr>
          <a:xfrm>
            <a:off x="609600" y="90772"/>
            <a:ext cx="7423408" cy="917757"/>
          </a:xfrm>
          <a:prstGeom prst="rect">
            <a:avLst/>
          </a:prstGeom>
          <a:noFill/>
          <a:ln>
            <a:noFill/>
          </a:ln>
        </p:spPr>
        <p:txBody>
          <a:bodyPr wrap="square" lIns="0" tIns="0" rIns="0" bIns="0" rtlCol="0" anchor="ctr"/>
          <a:lstStyle/>
          <a:p>
            <a:pPr marL="0" indent="0">
              <a:buNone/>
            </a:pPr>
            <a:r>
              <a:rPr lang="en-US" sz="4000" b="1" dirty="0">
                <a:solidFill>
                  <a:schemeClr val="accent1"/>
                </a:solidFill>
                <a:latin typeface="Arial" panose="020B0604020202020204" pitchFamily="34" charset="0"/>
                <a:cs typeface="Arial" panose="020B0604020202020204" pitchFamily="34" charset="0"/>
              </a:rPr>
              <a:t>Recycle</a:t>
            </a:r>
          </a:p>
        </p:txBody>
      </p:sp>
      <p:graphicFrame>
        <p:nvGraphicFramePr>
          <p:cNvPr id="3" name="Table 0">
            <a:extLst>
              <a:ext uri="{FF2B5EF4-FFF2-40B4-BE49-F238E27FC236}">
                <a16:creationId xmlns:a16="http://schemas.microsoft.com/office/drawing/2014/main" id="{9F3E7ECE-52DF-796A-CFB4-3C6A815C3E26}"/>
              </a:ext>
            </a:extLst>
          </p:cNvPr>
          <p:cNvGraphicFramePr>
            <a:graphicFrameLocks noGrp="1"/>
          </p:cNvGraphicFramePr>
          <p:nvPr>
            <p:extLst>
              <p:ext uri="{D42A27DB-BD31-4B8C-83A1-F6EECF244321}">
                <p14:modId xmlns:p14="http://schemas.microsoft.com/office/powerpoint/2010/main" val="3935331262"/>
              </p:ext>
            </p:extLst>
          </p:nvPr>
        </p:nvGraphicFramePr>
        <p:xfrm>
          <a:off x="2008094" y="2400957"/>
          <a:ext cx="8857133" cy="3316152"/>
        </p:xfrm>
        <a:graphic>
          <a:graphicData uri="http://schemas.openxmlformats.org/drawingml/2006/table">
            <a:tbl>
              <a:tblPr/>
              <a:tblGrid>
                <a:gridCol w="1784199">
                  <a:extLst>
                    <a:ext uri="{9D8B030D-6E8A-4147-A177-3AD203B41FA5}">
                      <a16:colId xmlns:a16="http://schemas.microsoft.com/office/drawing/2014/main" val="20000"/>
                    </a:ext>
                  </a:extLst>
                </a:gridCol>
                <a:gridCol w="2757920">
                  <a:extLst>
                    <a:ext uri="{9D8B030D-6E8A-4147-A177-3AD203B41FA5}">
                      <a16:colId xmlns:a16="http://schemas.microsoft.com/office/drawing/2014/main" val="20001"/>
                    </a:ext>
                  </a:extLst>
                </a:gridCol>
                <a:gridCol w="4315014">
                  <a:extLst>
                    <a:ext uri="{9D8B030D-6E8A-4147-A177-3AD203B41FA5}">
                      <a16:colId xmlns:a16="http://schemas.microsoft.com/office/drawing/2014/main" val="20002"/>
                    </a:ext>
                  </a:extLst>
                </a:gridCol>
              </a:tblGrid>
              <a:tr h="473736">
                <a:tc>
                  <a:txBody>
                    <a:bodyPr/>
                    <a:lstStyle/>
                    <a:p>
                      <a:pPr marL="0" indent="0" algn="ctr">
                        <a:lnSpc>
                          <a:spcPct val="200000"/>
                        </a:lnSpc>
                        <a:buNone/>
                      </a:pPr>
                      <a:r>
                        <a:rPr lang="en-US" sz="1300" b="1" dirty="0">
                          <a:solidFill>
                            <a:srgbClr val="FFFFFF"/>
                          </a:solidFill>
                        </a:rPr>
                        <a:t>Material</a:t>
                      </a:r>
                      <a:endParaRPr lang="en-US" sz="13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a:lnSpc>
                          <a:spcPct val="200000"/>
                        </a:lnSpc>
                        <a:buNone/>
                      </a:pPr>
                      <a:r>
                        <a:rPr lang="en-US" sz="1300" b="1" dirty="0">
                          <a:solidFill>
                            <a:srgbClr val="FFFFFF"/>
                          </a:solidFill>
                        </a:rPr>
                        <a:t>End Market / Handler</a:t>
                      </a:r>
                      <a:endParaRPr lang="en-US" sz="13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a:lnSpc>
                          <a:spcPct val="200000"/>
                        </a:lnSpc>
                        <a:buNone/>
                      </a:pPr>
                      <a:r>
                        <a:rPr lang="en-US" sz="1300" b="1" dirty="0">
                          <a:solidFill>
                            <a:srgbClr val="FFFFFF"/>
                          </a:solidFill>
                        </a:rPr>
                        <a:t>Processing Method</a:t>
                      </a:r>
                      <a:endParaRPr lang="en-US" sz="13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73736">
                <a:tc>
                  <a:txBody>
                    <a:bodyPr/>
                    <a:lstStyle/>
                    <a:p>
                      <a:pPr marL="0" indent="0">
                        <a:buNone/>
                      </a:pPr>
                      <a:r>
                        <a:rPr lang="en-US" sz="1200" b="1" dirty="0">
                          <a:solidFill>
                            <a:srgbClr val="1A2E1F"/>
                          </a:solidFill>
                        </a:rPr>
                        <a:t>Soft Plastics</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None/>
                      </a:pPr>
                      <a:r>
                        <a:rPr lang="en-US" sz="1200" dirty="0">
                          <a:solidFill>
                            <a:srgbClr val="1A2E1F"/>
                          </a:solidFill>
                        </a:rPr>
                        <a:t>Swayambhu Innovative Solutions Pvt. Ltd.</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None/>
                      </a:pPr>
                      <a:r>
                        <a:rPr lang="en-US" sz="1200" dirty="0">
                          <a:solidFill>
                            <a:srgbClr val="1A2E1F"/>
                          </a:solidFill>
                        </a:rPr>
                        <a:t>Sorted → shredded → washed → pelletized → new plastic products</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473736">
                <a:tc>
                  <a:txBody>
                    <a:bodyPr/>
                    <a:lstStyle/>
                    <a:p>
                      <a:pPr marL="0" indent="0">
                        <a:buNone/>
                      </a:pPr>
                      <a:r>
                        <a:rPr lang="en-US" sz="1200" b="1" dirty="0">
                          <a:solidFill>
                            <a:srgbClr val="1A2E1F"/>
                          </a:solidFill>
                        </a:rPr>
                        <a:t>Hard Plastics</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indent="0">
                        <a:buNone/>
                      </a:pPr>
                      <a:r>
                        <a:rPr lang="en-US" sz="1200" dirty="0">
                          <a:solidFill>
                            <a:srgbClr val="1A2E1F"/>
                          </a:solidFill>
                        </a:rPr>
                        <a:t>GC Industries</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indent="0">
                        <a:buNone/>
                      </a:pPr>
                      <a:r>
                        <a:rPr lang="en-US" sz="1200" dirty="0">
                          <a:solidFill>
                            <a:srgbClr val="1A2E1F"/>
                          </a:solidFill>
                        </a:rPr>
                        <a:t>Shredded → cleaned → melted → recycled plastic granules</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473736">
                <a:tc>
                  <a:txBody>
                    <a:bodyPr/>
                    <a:lstStyle/>
                    <a:p>
                      <a:pPr marL="0" indent="0">
                        <a:buNone/>
                      </a:pPr>
                      <a:r>
                        <a:rPr lang="en-US" sz="1200" b="1" dirty="0">
                          <a:solidFill>
                            <a:srgbClr val="1A2E1F"/>
                          </a:solidFill>
                        </a:rPr>
                        <a:t>Metals</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None/>
                      </a:pPr>
                      <a:r>
                        <a:rPr lang="en-US" sz="1200" dirty="0">
                          <a:solidFill>
                            <a:srgbClr val="1A2E1F"/>
                          </a:solidFill>
                        </a:rPr>
                        <a:t>SS Enterprises</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None/>
                      </a:pPr>
                      <a:r>
                        <a:rPr lang="en-US" sz="1200" dirty="0">
                          <a:solidFill>
                            <a:srgbClr val="1A2E1F"/>
                          </a:solidFill>
                        </a:rPr>
                        <a:t>Sorted → de-insulated → cut/shredded → cleaned → melted → refined</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473736">
                <a:tc>
                  <a:txBody>
                    <a:bodyPr/>
                    <a:lstStyle/>
                    <a:p>
                      <a:pPr marL="0" indent="0">
                        <a:buNone/>
                      </a:pPr>
                      <a:r>
                        <a:rPr lang="en-US" sz="1200" b="1" dirty="0">
                          <a:solidFill>
                            <a:srgbClr val="1A2E1F"/>
                          </a:solidFill>
                        </a:rPr>
                        <a:t>Paper/Cardboard</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indent="0">
                        <a:buNone/>
                      </a:pPr>
                      <a:r>
                        <a:rPr lang="en-US" sz="1200" dirty="0">
                          <a:solidFill>
                            <a:srgbClr val="1A2E1F"/>
                          </a:solidFill>
                        </a:rPr>
                        <a:t>Green Recycling Links (via Saahas)</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indent="0">
                        <a:buNone/>
                      </a:pPr>
                      <a:r>
                        <a:rPr lang="en-US" sz="1200" dirty="0">
                          <a:solidFill>
                            <a:srgbClr val="1A2E1F"/>
                          </a:solidFill>
                        </a:rPr>
                        <a:t>Shredded → pulped → converted to recycled paper/cardboard</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73736">
                <a:tc>
                  <a:txBody>
                    <a:bodyPr/>
                    <a:lstStyle/>
                    <a:p>
                      <a:pPr marL="0" indent="0">
                        <a:buNone/>
                      </a:pPr>
                      <a:r>
                        <a:rPr lang="en-US" sz="1200" b="1" dirty="0">
                          <a:solidFill>
                            <a:srgbClr val="1A2E1F"/>
                          </a:solidFill>
                        </a:rPr>
                        <a:t>Wood Waste</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None/>
                      </a:pPr>
                      <a:r>
                        <a:rPr lang="en-US" sz="1200" dirty="0">
                          <a:solidFill>
                            <a:srgbClr val="1A2E1F"/>
                          </a:solidFill>
                        </a:rPr>
                        <a:t>In-House Carpentry</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None/>
                      </a:pPr>
                      <a:r>
                        <a:rPr lang="en-US" sz="1200" dirty="0">
                          <a:solidFill>
                            <a:srgbClr val="1A2E1F"/>
                          </a:solidFill>
                        </a:rPr>
                        <a:t>Pallets upcycled into dog shelters → donated to Blessing Foundation</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473736">
                <a:tc>
                  <a:txBody>
                    <a:bodyPr/>
                    <a:lstStyle/>
                    <a:p>
                      <a:pPr marL="0" indent="0">
                        <a:buNone/>
                      </a:pPr>
                      <a:r>
                        <a:rPr lang="en-US" sz="1200" b="1" dirty="0">
                          <a:solidFill>
                            <a:srgbClr val="1A2E1F"/>
                          </a:solidFill>
                        </a:rPr>
                        <a:t>Food Waste</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indent="0">
                        <a:buNone/>
                      </a:pPr>
                      <a:r>
                        <a:rPr lang="en-US" sz="1200" dirty="0">
                          <a:solidFill>
                            <a:srgbClr val="1A2E1F"/>
                          </a:solidFill>
                        </a:rPr>
                        <a:t>On-Site OWC (Saahas-supported)</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indent="0">
                        <a:buNone/>
                      </a:pPr>
                      <a:r>
                        <a:rPr lang="en-US" sz="1200" dirty="0">
                          <a:solidFill>
                            <a:srgbClr val="1A2E1F"/>
                          </a:solidFill>
                        </a:rPr>
                        <a:t>Aerobic composting → compost applied to campus gardens</a:t>
                      </a:r>
                      <a:endParaRPr lang="en-US" sz="1200" dirty="0"/>
                    </a:p>
                  </a:txBody>
                  <a:tcPr marL="76521" marR="76521" marT="38261" marB="38261">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Text 5">
            <a:extLst>
              <a:ext uri="{FF2B5EF4-FFF2-40B4-BE49-F238E27FC236}">
                <a16:creationId xmlns:a16="http://schemas.microsoft.com/office/drawing/2014/main" id="{77F262F2-99BE-78AA-CECD-7343897BE5CE}"/>
              </a:ext>
            </a:extLst>
          </p:cNvPr>
          <p:cNvSpPr/>
          <p:nvPr/>
        </p:nvSpPr>
        <p:spPr>
          <a:xfrm>
            <a:off x="2008094" y="5830156"/>
            <a:ext cx="8124689" cy="185216"/>
          </a:xfrm>
          <a:prstGeom prst="rect">
            <a:avLst/>
          </a:prstGeom>
          <a:noFill/>
          <a:ln/>
        </p:spPr>
        <p:txBody>
          <a:bodyPr wrap="square" lIns="0" tIns="0" rIns="0" bIns="0" rtlCol="0" anchor="ctr"/>
          <a:lstStyle/>
          <a:p>
            <a:pPr marL="0" indent="0">
              <a:buNone/>
            </a:pPr>
            <a:r>
              <a:rPr lang="en-US" i="1" dirty="0">
                <a:solidFill>
                  <a:schemeClr val="accent1"/>
                </a:solidFill>
                <a:latin typeface="Calibri" pitchFamily="34" charset="0"/>
                <a:ea typeface="Calibri" pitchFamily="34" charset="-122"/>
                <a:cs typeface="Calibri" pitchFamily="34" charset="-120"/>
              </a:rPr>
              <a:t>C1.2 – 100% of materials meet highest and best use</a:t>
            </a:r>
            <a:endParaRPr lang="en-US" dirty="0">
              <a:solidFill>
                <a:schemeClr val="accent1"/>
              </a:solidFill>
            </a:endParaRPr>
          </a:p>
        </p:txBody>
      </p:sp>
    </p:spTree>
    <p:extLst>
      <p:ext uri="{BB962C8B-B14F-4D97-AF65-F5344CB8AC3E}">
        <p14:creationId xmlns:p14="http://schemas.microsoft.com/office/powerpoint/2010/main" val="272290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BDFA763-C2EC-9928-D650-C8EBE729C5AE}"/>
              </a:ext>
            </a:extLst>
          </p:cNvPr>
          <p:cNvGrpSpPr/>
          <p:nvPr/>
        </p:nvGrpSpPr>
        <p:grpSpPr>
          <a:xfrm>
            <a:off x="1317812" y="1335741"/>
            <a:ext cx="5477435"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AB61BB26-51AC-F4F0-CB3E-212A343BB361}"/>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B1F60A7C-99C0-EC65-51F5-29AE244EDB99}"/>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ZWR2 – Track financial data for diversion and waste disposal</a:t>
              </a:r>
              <a:endParaRPr lang="en-US" sz="2800" dirty="0"/>
            </a:p>
          </p:txBody>
        </p:sp>
        <p:sp>
          <p:nvSpPr>
            <p:cNvPr id="9" name="Text 11">
              <a:extLst>
                <a:ext uri="{FF2B5EF4-FFF2-40B4-BE49-F238E27FC236}">
                  <a16:creationId xmlns:a16="http://schemas.microsoft.com/office/drawing/2014/main" id="{C041EEB3-B971-1ACA-63BF-B4D5177D5418}"/>
                </a:ext>
              </a:extLst>
            </p:cNvPr>
            <p:cNvSpPr/>
            <p:nvPr/>
          </p:nvSpPr>
          <p:spPr>
            <a:xfrm>
              <a:off x="1355598" y="4255216"/>
              <a:ext cx="7315200" cy="640080"/>
            </a:xfrm>
            <a:prstGeom prst="rect">
              <a:avLst/>
            </a:prstGeom>
            <a:grpFill/>
            <a:ln>
              <a:noFill/>
            </a:ln>
          </p:spPr>
          <p:txBody>
            <a:bodyPr wrap="square" lIns="0" tIns="0" rIns="0" bIns="0" rtlCol="0" anchor="ctr"/>
            <a:lstStyle/>
            <a:p>
              <a:pPr marL="0" indent="0">
                <a:lnSpc>
                  <a:spcPct val="130000"/>
                </a:lnSpc>
                <a:buNone/>
              </a:pPr>
              <a:r>
                <a:rPr lang="en-US" dirty="0">
                  <a:latin typeface="Calibri" pitchFamily="34" charset="0"/>
                  <a:ea typeface="Calibri" pitchFamily="34" charset="-122"/>
                  <a:cs typeface="Calibri" pitchFamily="34" charset="-120"/>
                </a:rPr>
                <a:t>All waste-related costs and revenues assigned to dedicated budget codes. Invoices and receipts retained for all streams. Periodic reviews and internal audits ensure accuracy.</a:t>
              </a:r>
              <a:endParaRPr lang="en-US" dirty="0"/>
            </a:p>
          </p:txBody>
        </p:sp>
      </p:grpSp>
      <p:sp>
        <p:nvSpPr>
          <p:cNvPr id="11" name="Text 1">
            <a:extLst>
              <a:ext uri="{FF2B5EF4-FFF2-40B4-BE49-F238E27FC236}">
                <a16:creationId xmlns:a16="http://schemas.microsoft.com/office/drawing/2014/main" id="{E2779167-8A63-D58E-C89E-021A559064A9}"/>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Zero Waste Reporting</a:t>
            </a:r>
            <a:endParaRPr lang="en-US" sz="4400" dirty="0">
              <a:solidFill>
                <a:schemeClr val="accent1"/>
              </a:solidFill>
            </a:endParaRPr>
          </a:p>
        </p:txBody>
      </p:sp>
      <p:pic>
        <p:nvPicPr>
          <p:cNvPr id="12" name="Picture 11">
            <a:extLst>
              <a:ext uri="{FF2B5EF4-FFF2-40B4-BE49-F238E27FC236}">
                <a16:creationId xmlns:a16="http://schemas.microsoft.com/office/drawing/2014/main" id="{FEEF28B2-C80E-978B-3AB8-5D1A529749D0}"/>
              </a:ext>
            </a:extLst>
          </p:cNvPr>
          <p:cNvPicPr>
            <a:picLocks noChangeAspect="1"/>
          </p:cNvPicPr>
          <p:nvPr/>
        </p:nvPicPr>
        <p:blipFill>
          <a:blip r:embed="rId3"/>
          <a:stretch>
            <a:fillRect/>
          </a:stretch>
        </p:blipFill>
        <p:spPr>
          <a:xfrm>
            <a:off x="7225415" y="1335741"/>
            <a:ext cx="4133556" cy="4435310"/>
          </a:xfrm>
          <a:prstGeom prst="rect">
            <a:avLst/>
          </a:prstGeom>
        </p:spPr>
      </p:pic>
      <p:sp>
        <p:nvSpPr>
          <p:cNvPr id="13" name="TextBox 12">
            <a:extLst>
              <a:ext uri="{FF2B5EF4-FFF2-40B4-BE49-F238E27FC236}">
                <a16:creationId xmlns:a16="http://schemas.microsoft.com/office/drawing/2014/main" id="{30F604E2-1746-AD0E-E7C6-C7EACE928293}"/>
              </a:ext>
            </a:extLst>
          </p:cNvPr>
          <p:cNvSpPr txBox="1"/>
          <p:nvPr/>
        </p:nvSpPr>
        <p:spPr>
          <a:xfrm>
            <a:off x="7170316" y="5774426"/>
            <a:ext cx="4243753" cy="523220"/>
          </a:xfrm>
          <a:prstGeom prst="rect">
            <a:avLst/>
          </a:prstGeom>
          <a:noFill/>
        </p:spPr>
        <p:txBody>
          <a:bodyPr wrap="square" rtlCol="0">
            <a:spAutoFit/>
          </a:bodyPr>
          <a:lstStyle/>
          <a:p>
            <a:r>
              <a:rPr lang="en-US" sz="1400" i="1" dirty="0"/>
              <a:t>Purchase order showing Saahas waste management service payment from May 2025.</a:t>
            </a:r>
            <a:endParaRPr lang="en-US" sz="1400" dirty="0"/>
          </a:p>
        </p:txBody>
      </p:sp>
    </p:spTree>
    <p:extLst>
      <p:ext uri="{BB962C8B-B14F-4D97-AF65-F5344CB8AC3E}">
        <p14:creationId xmlns:p14="http://schemas.microsoft.com/office/powerpoint/2010/main" val="190553424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B3BA80F8-35A5-E3FE-9F4E-F65C1894C26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E037850-20AC-C021-0C8D-03EFEE789664}"/>
              </a:ext>
            </a:extLst>
          </p:cNvPr>
          <p:cNvGrpSpPr/>
          <p:nvPr/>
        </p:nvGrpSpPr>
        <p:grpSpPr>
          <a:xfrm>
            <a:off x="1317812" y="1335741"/>
            <a:ext cx="10282517"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C3013538-88CC-135E-8A7F-21942FDAE111}"/>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D78FA0BD-D569-88A9-15DC-AF1D1E54F486}"/>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C3- Diversion is 97%-98.9%</a:t>
              </a:r>
              <a:endParaRPr lang="en-US" sz="2800" dirty="0"/>
            </a:p>
          </p:txBody>
        </p:sp>
        <p:sp>
          <p:nvSpPr>
            <p:cNvPr id="9" name="Text 11">
              <a:extLst>
                <a:ext uri="{FF2B5EF4-FFF2-40B4-BE49-F238E27FC236}">
                  <a16:creationId xmlns:a16="http://schemas.microsoft.com/office/drawing/2014/main" id="{418C5F88-F1FC-D6C9-52A9-97FAD876CD71}"/>
                </a:ext>
              </a:extLst>
            </p:cNvPr>
            <p:cNvSpPr/>
            <p:nvPr/>
          </p:nvSpPr>
          <p:spPr>
            <a:xfrm>
              <a:off x="1355598" y="4255216"/>
              <a:ext cx="7315200" cy="640080"/>
            </a:xfrm>
            <a:prstGeom prst="rect">
              <a:avLst/>
            </a:prstGeom>
            <a:grpFill/>
            <a:ln>
              <a:noFill/>
            </a:ln>
          </p:spPr>
          <p:txBody>
            <a:bodyPr wrap="square" lIns="0" tIns="0" rIns="0" bIns="0" rtlCol="0" anchor="ctr"/>
            <a:lstStyle/>
            <a:p>
              <a:pPr>
                <a:lnSpc>
                  <a:spcPct val="130000"/>
                </a:lnSpc>
              </a:pPr>
              <a:r>
                <a:rPr lang="en-US" dirty="0">
                  <a:latin typeface="Calibri" pitchFamily="34" charset="0"/>
                  <a:ea typeface="Calibri" pitchFamily="34" charset="-122"/>
                  <a:cs typeface="Calibri" pitchFamily="34" charset="-120"/>
                </a:rPr>
                <a:t>Annual average diversion was calculated by dividing the total weight of materials diverted through recycling, reuse, reduce and composting streams by the total weight of materials generated during the reporting year. Waste quantities were compiled from waste hauler reports and internal tracking records to ensure accurate documentation. PVNA has achieved </a:t>
              </a:r>
              <a:r>
                <a:rPr lang="en-US" i="1" dirty="0">
                  <a:solidFill>
                    <a:schemeClr val="accent1"/>
                  </a:solidFill>
                  <a:latin typeface="Calibri" pitchFamily="34" charset="0"/>
                  <a:ea typeface="Calibri" pitchFamily="34" charset="-122"/>
                  <a:cs typeface="Calibri" pitchFamily="34" charset="-120"/>
                </a:rPr>
                <a:t>diversion rate of 97.4% </a:t>
              </a:r>
              <a:r>
                <a:rPr lang="en-US" dirty="0">
                  <a:latin typeface="Calibri" pitchFamily="34" charset="0"/>
                  <a:ea typeface="Calibri" pitchFamily="34" charset="-122"/>
                  <a:cs typeface="Calibri" pitchFamily="34" charset="-120"/>
                </a:rPr>
                <a:t>demonstrating a strong commitment to zero waste management practices.</a:t>
              </a:r>
              <a:endParaRPr lang="en-US" dirty="0"/>
            </a:p>
          </p:txBody>
        </p:sp>
      </p:grpSp>
      <p:sp>
        <p:nvSpPr>
          <p:cNvPr id="11" name="Text 1">
            <a:extLst>
              <a:ext uri="{FF2B5EF4-FFF2-40B4-BE49-F238E27FC236}">
                <a16:creationId xmlns:a16="http://schemas.microsoft.com/office/drawing/2014/main" id="{651E8A1C-1767-BCA8-242A-C6496279E36B}"/>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Diversion</a:t>
            </a:r>
            <a:endParaRPr lang="en-US" sz="4400" dirty="0">
              <a:solidFill>
                <a:schemeClr val="accent1"/>
              </a:solidFill>
            </a:endParaRPr>
          </a:p>
        </p:txBody>
      </p:sp>
    </p:spTree>
    <p:extLst>
      <p:ext uri="{BB962C8B-B14F-4D97-AF65-F5344CB8AC3E}">
        <p14:creationId xmlns:p14="http://schemas.microsoft.com/office/powerpoint/2010/main" val="188811040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1406ECE-BDDF-ADB6-613C-6D643488937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4AEB267-65A1-287C-0DB7-2F656BB94B00}"/>
              </a:ext>
            </a:extLst>
          </p:cNvPr>
          <p:cNvGrpSpPr/>
          <p:nvPr/>
        </p:nvGrpSpPr>
        <p:grpSpPr>
          <a:xfrm>
            <a:off x="1317812" y="1335741"/>
            <a:ext cx="5504329"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99F3ABA5-7B49-06C6-D0A2-0673831744EA}"/>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9217F7FE-4502-2BD2-6B3E-07A3C0765223}"/>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ZWP4 - Identify EPP items in purchasing catalogs</a:t>
              </a:r>
              <a:endParaRPr lang="en-US" sz="2800" dirty="0"/>
            </a:p>
          </p:txBody>
        </p:sp>
        <p:sp>
          <p:nvSpPr>
            <p:cNvPr id="9" name="Text 11">
              <a:extLst>
                <a:ext uri="{FF2B5EF4-FFF2-40B4-BE49-F238E27FC236}">
                  <a16:creationId xmlns:a16="http://schemas.microsoft.com/office/drawing/2014/main" id="{5411DBAA-6202-0CB6-148A-492DB2273E34}"/>
                </a:ext>
              </a:extLst>
            </p:cNvPr>
            <p:cNvSpPr/>
            <p:nvPr/>
          </p:nvSpPr>
          <p:spPr>
            <a:xfrm>
              <a:off x="1587950" y="4501425"/>
              <a:ext cx="6730222" cy="640080"/>
            </a:xfrm>
            <a:prstGeom prst="rect">
              <a:avLst/>
            </a:prstGeom>
            <a:grpFill/>
            <a:ln>
              <a:noFill/>
            </a:ln>
          </p:spPr>
          <p:txBody>
            <a:bodyPr wrap="square" lIns="0" tIns="0" rIns="0" bIns="0" rtlCol="0" anchor="ctr"/>
            <a:lstStyle/>
            <a:p>
              <a:pPr>
                <a:lnSpc>
                  <a:spcPct val="120000"/>
                </a:lnSpc>
              </a:pPr>
              <a:r>
                <a:rPr lang="en-US" dirty="0">
                  <a:solidFill>
                    <a:srgbClr val="1A2E1F"/>
                  </a:solidFill>
                  <a:latin typeface="Calibri" pitchFamily="34" charset="0"/>
                  <a:ea typeface="Calibri" pitchFamily="34" charset="-122"/>
                  <a:cs typeface="Calibri" pitchFamily="34" charset="-120"/>
                </a:rPr>
                <a:t>Product catalogue highlights EPP items. </a:t>
              </a:r>
              <a:r>
                <a:rPr lang="en-US" i="1" dirty="0">
                  <a:solidFill>
                    <a:schemeClr val="accent1"/>
                  </a:solidFill>
                  <a:latin typeface="Calibri" pitchFamily="34" charset="0"/>
                  <a:ea typeface="Calibri" pitchFamily="34" charset="-122"/>
                  <a:cs typeface="Calibri" pitchFamily="34" charset="-120"/>
                </a:rPr>
                <a:t>Procurement</a:t>
              </a:r>
              <a:r>
                <a:rPr lang="en-US" dirty="0">
                  <a:solidFill>
                    <a:srgbClr val="1A2E1F"/>
                  </a:solidFill>
                  <a:latin typeface="Calibri" pitchFamily="34" charset="0"/>
                  <a:ea typeface="Calibri" pitchFamily="34" charset="-122"/>
                  <a:cs typeface="Calibri" pitchFamily="34" charset="-120"/>
                </a:rPr>
                <a:t> </a:t>
              </a:r>
              <a:r>
                <a:rPr lang="en-US" i="1" dirty="0">
                  <a:solidFill>
                    <a:schemeClr val="accent1"/>
                  </a:solidFill>
                  <a:latin typeface="Calibri" pitchFamily="34" charset="0"/>
                  <a:ea typeface="Calibri" pitchFamily="34" charset="-122"/>
                  <a:cs typeface="Calibri" pitchFamily="34" charset="-120"/>
                </a:rPr>
                <a:t>Staff was trained to reference the catalogue before procurement</a:t>
              </a:r>
              <a:r>
                <a:rPr lang="en-US" dirty="0">
                  <a:solidFill>
                    <a:srgbClr val="1A2E1F"/>
                  </a:solidFill>
                  <a:latin typeface="Calibri" pitchFamily="34" charset="0"/>
                  <a:ea typeface="Calibri" pitchFamily="34" charset="-122"/>
                  <a:cs typeface="Calibri" pitchFamily="34" charset="-120"/>
                </a:rPr>
                <a:t>. </a:t>
              </a:r>
            </a:p>
            <a:p>
              <a:pPr>
                <a:lnSpc>
                  <a:spcPct val="120000"/>
                </a:lnSpc>
              </a:pPr>
              <a:r>
                <a:rPr lang="en-US" dirty="0">
                  <a:solidFill>
                    <a:srgbClr val="1A2E1F"/>
                  </a:solidFill>
                  <a:latin typeface="Calibri" pitchFamily="34" charset="0"/>
                  <a:ea typeface="Calibri" pitchFamily="34" charset="-122"/>
                  <a:cs typeface="Calibri" pitchFamily="34" charset="-120"/>
                </a:rPr>
                <a:t>Examples: JK Copier Paper 75 GSM, BECO bamboo tissue, Hammermill 30% recycled copy paper.</a:t>
              </a:r>
              <a:endParaRPr lang="en-US" dirty="0"/>
            </a:p>
          </p:txBody>
        </p:sp>
      </p:grpSp>
      <p:sp>
        <p:nvSpPr>
          <p:cNvPr id="11" name="Text 1">
            <a:extLst>
              <a:ext uri="{FF2B5EF4-FFF2-40B4-BE49-F238E27FC236}">
                <a16:creationId xmlns:a16="http://schemas.microsoft.com/office/drawing/2014/main" id="{7537D737-59BE-AECB-B2A9-14C0243DF99F}"/>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Zero Waste Purchasing </a:t>
            </a:r>
            <a:endParaRPr lang="en-US" sz="4400" dirty="0">
              <a:solidFill>
                <a:schemeClr val="accent1"/>
              </a:solidFill>
            </a:endParaRPr>
          </a:p>
        </p:txBody>
      </p:sp>
      <p:pic>
        <p:nvPicPr>
          <p:cNvPr id="2" name="Picture 1">
            <a:extLst>
              <a:ext uri="{FF2B5EF4-FFF2-40B4-BE49-F238E27FC236}">
                <a16:creationId xmlns:a16="http://schemas.microsoft.com/office/drawing/2014/main" id="{5664F7A9-5A7A-BD7E-ADBC-B6506902E1CE}"/>
              </a:ext>
            </a:extLst>
          </p:cNvPr>
          <p:cNvPicPr>
            <a:picLocks noChangeAspect="1"/>
          </p:cNvPicPr>
          <p:nvPr/>
        </p:nvPicPr>
        <p:blipFill>
          <a:blip r:embed="rId3"/>
          <a:srcRect b="15405"/>
          <a:stretch>
            <a:fillRect/>
          </a:stretch>
        </p:blipFill>
        <p:spPr>
          <a:xfrm>
            <a:off x="7151270" y="1006042"/>
            <a:ext cx="4173375" cy="4451185"/>
          </a:xfrm>
          <a:prstGeom prst="rect">
            <a:avLst/>
          </a:prstGeom>
        </p:spPr>
      </p:pic>
      <p:sp>
        <p:nvSpPr>
          <p:cNvPr id="3" name="TextBox 2">
            <a:extLst>
              <a:ext uri="{FF2B5EF4-FFF2-40B4-BE49-F238E27FC236}">
                <a16:creationId xmlns:a16="http://schemas.microsoft.com/office/drawing/2014/main" id="{3B967712-0029-9FA1-58A2-AC8BC2B6D0DD}"/>
              </a:ext>
            </a:extLst>
          </p:cNvPr>
          <p:cNvSpPr txBox="1"/>
          <p:nvPr/>
        </p:nvSpPr>
        <p:spPr>
          <a:xfrm>
            <a:off x="7258951" y="5519402"/>
            <a:ext cx="4173375" cy="738664"/>
          </a:xfrm>
          <a:prstGeom prst="rect">
            <a:avLst/>
          </a:prstGeom>
          <a:noFill/>
        </p:spPr>
        <p:txBody>
          <a:bodyPr wrap="square" rtlCol="0">
            <a:spAutoFit/>
          </a:bodyPr>
          <a:lstStyle/>
          <a:p>
            <a:r>
              <a:rPr lang="en-US" sz="1400" i="1" dirty="0"/>
              <a:t>Product catalogue highlighting environmentally preferred products (EPP) to guide sustainable purchasing decisions within the facility.</a:t>
            </a:r>
          </a:p>
        </p:txBody>
      </p:sp>
    </p:spTree>
    <p:extLst>
      <p:ext uri="{BB962C8B-B14F-4D97-AF65-F5344CB8AC3E}">
        <p14:creationId xmlns:p14="http://schemas.microsoft.com/office/powerpoint/2010/main" val="236301528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A3029CF-5C0E-AA83-F6C5-20BC7023AE4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27FFC9E-8D9C-DA55-5440-FD22EF87BE22}"/>
              </a:ext>
            </a:extLst>
          </p:cNvPr>
          <p:cNvGrpSpPr/>
          <p:nvPr/>
        </p:nvGrpSpPr>
        <p:grpSpPr>
          <a:xfrm>
            <a:off x="1317812" y="1335741"/>
            <a:ext cx="5504329"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F9774B96-5278-7713-4103-0CABCEE1C5BF}"/>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58601582-C040-D452-D5E1-972DFBB16BE8}"/>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C3- Encourage and incentivize employee participation</a:t>
              </a:r>
              <a:endParaRPr lang="en-US" sz="2800" dirty="0"/>
            </a:p>
          </p:txBody>
        </p:sp>
        <p:sp>
          <p:nvSpPr>
            <p:cNvPr id="9" name="Text 11">
              <a:extLst>
                <a:ext uri="{FF2B5EF4-FFF2-40B4-BE49-F238E27FC236}">
                  <a16:creationId xmlns:a16="http://schemas.microsoft.com/office/drawing/2014/main" id="{5005F6AF-22A2-0D45-1F97-E70C3C80E6DA}"/>
                </a:ext>
              </a:extLst>
            </p:cNvPr>
            <p:cNvSpPr/>
            <p:nvPr/>
          </p:nvSpPr>
          <p:spPr>
            <a:xfrm>
              <a:off x="1587950" y="4501425"/>
              <a:ext cx="6730222" cy="792129"/>
            </a:xfrm>
            <a:prstGeom prst="rect">
              <a:avLst/>
            </a:prstGeom>
            <a:grpFill/>
            <a:ln>
              <a:noFill/>
            </a:ln>
          </p:spPr>
          <p:txBody>
            <a:bodyPr wrap="square" lIns="0" tIns="0" rIns="0" bIns="0" rtlCol="0" anchor="ctr"/>
            <a:lstStyle/>
            <a:p>
              <a:pPr>
                <a:lnSpc>
                  <a:spcPct val="120000"/>
                </a:lnSpc>
              </a:pPr>
              <a:r>
                <a:rPr lang="en-US" dirty="0">
                  <a:solidFill>
                    <a:srgbClr val="1A2E1F"/>
                  </a:solidFill>
                  <a:latin typeface="Calibri" pitchFamily="34" charset="0"/>
                  <a:ea typeface="Calibri" pitchFamily="34" charset="-122"/>
                  <a:cs typeface="Calibri" pitchFamily="34" charset="-120"/>
                </a:rPr>
                <a:t>Employees contributing to zero waste initiatives are recognized through </a:t>
              </a:r>
              <a:r>
                <a:rPr lang="en-US" i="1" dirty="0">
                  <a:solidFill>
                    <a:schemeClr val="accent1"/>
                  </a:solidFill>
                  <a:latin typeface="Calibri" pitchFamily="34" charset="0"/>
                  <a:ea typeface="Calibri" pitchFamily="34" charset="-122"/>
                  <a:cs typeface="Calibri" pitchFamily="34" charset="-120"/>
                </a:rPr>
                <a:t>structured reward and recognition programs</a:t>
              </a:r>
              <a:r>
                <a:rPr lang="en-US" dirty="0">
                  <a:solidFill>
                    <a:srgbClr val="1A2E1F"/>
                  </a:solidFill>
                  <a:latin typeface="Calibri" pitchFamily="34" charset="0"/>
                  <a:ea typeface="Calibri" pitchFamily="34" charset="-122"/>
                  <a:cs typeface="Calibri" pitchFamily="34" charset="-120"/>
                </a:rPr>
                <a:t>. Outstanding contributions are acknowledged through internal communication and special recognition during events such as World Environment Day, promoting a culture of sustainability.</a:t>
              </a:r>
              <a:endParaRPr lang="en-US" dirty="0"/>
            </a:p>
          </p:txBody>
        </p:sp>
      </p:grpSp>
      <p:sp>
        <p:nvSpPr>
          <p:cNvPr id="11" name="Text 1">
            <a:extLst>
              <a:ext uri="{FF2B5EF4-FFF2-40B4-BE49-F238E27FC236}">
                <a16:creationId xmlns:a16="http://schemas.microsoft.com/office/drawing/2014/main" id="{32D257E5-43BD-B25F-5A2E-68FA8EDE45E3}"/>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Leadership</a:t>
            </a:r>
            <a:endParaRPr lang="en-US" sz="4400" dirty="0">
              <a:solidFill>
                <a:schemeClr val="accent1"/>
              </a:solidFill>
            </a:endParaRPr>
          </a:p>
        </p:txBody>
      </p:sp>
      <p:sp>
        <p:nvSpPr>
          <p:cNvPr id="4" name="TextBox 3">
            <a:extLst>
              <a:ext uri="{FF2B5EF4-FFF2-40B4-BE49-F238E27FC236}">
                <a16:creationId xmlns:a16="http://schemas.microsoft.com/office/drawing/2014/main" id="{0E7E4374-B9A6-CDA7-5D46-5C582B81320F}"/>
              </a:ext>
            </a:extLst>
          </p:cNvPr>
          <p:cNvSpPr txBox="1"/>
          <p:nvPr/>
        </p:nvSpPr>
        <p:spPr>
          <a:xfrm>
            <a:off x="7160851" y="4998627"/>
            <a:ext cx="4484302" cy="738664"/>
          </a:xfrm>
          <a:prstGeom prst="rect">
            <a:avLst/>
          </a:prstGeom>
          <a:noFill/>
        </p:spPr>
        <p:txBody>
          <a:bodyPr wrap="square" rtlCol="0">
            <a:spAutoFit/>
          </a:bodyPr>
          <a:lstStyle/>
          <a:p>
            <a:r>
              <a:rPr lang="en-US" sz="1400" i="1" dirty="0"/>
              <a:t>Recognition of employees during the Plastic Free July Challenge for their active participation in zero waste and sustainability initiatives.</a:t>
            </a:r>
          </a:p>
        </p:txBody>
      </p:sp>
      <p:pic>
        <p:nvPicPr>
          <p:cNvPr id="5" name="Picture 4">
            <a:extLst>
              <a:ext uri="{FF2B5EF4-FFF2-40B4-BE49-F238E27FC236}">
                <a16:creationId xmlns:a16="http://schemas.microsoft.com/office/drawing/2014/main" id="{3AECDD99-0D66-3927-F9D6-E36F58043716}"/>
              </a:ext>
            </a:extLst>
          </p:cNvPr>
          <p:cNvPicPr>
            <a:picLocks noChangeAspect="1"/>
          </p:cNvPicPr>
          <p:nvPr/>
        </p:nvPicPr>
        <p:blipFill>
          <a:blip r:embed="rId3"/>
          <a:stretch>
            <a:fillRect/>
          </a:stretch>
        </p:blipFill>
        <p:spPr>
          <a:xfrm>
            <a:off x="7258951" y="1551989"/>
            <a:ext cx="4711328" cy="3359292"/>
          </a:xfrm>
          <a:prstGeom prst="rect">
            <a:avLst/>
          </a:prstGeom>
        </p:spPr>
      </p:pic>
    </p:spTree>
    <p:extLst>
      <p:ext uri="{BB962C8B-B14F-4D97-AF65-F5344CB8AC3E}">
        <p14:creationId xmlns:p14="http://schemas.microsoft.com/office/powerpoint/2010/main" val="193430470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C997AE3-D076-8A49-A406-62A259242E15}"/>
              </a:ext>
            </a:extLst>
          </p:cNvPr>
          <p:cNvSpPr txBox="1"/>
          <p:nvPr/>
        </p:nvSpPr>
        <p:spPr>
          <a:xfrm>
            <a:off x="771118" y="656773"/>
            <a:ext cx="4438192" cy="1188530"/>
          </a:xfrm>
          <a:prstGeom prst="rect">
            <a:avLst/>
          </a:prstGeom>
          <a:noFill/>
        </p:spPr>
        <p:txBody>
          <a:bodyPr wrap="square" rtlCol="0">
            <a:spAutoFit/>
          </a:bodyPr>
          <a:lstStyle/>
          <a:p>
            <a:pPr>
              <a:lnSpc>
                <a:spcPct val="115000"/>
              </a:lnSpc>
            </a:pPr>
            <a:r>
              <a:rPr lang="en-US" sz="3200" b="1" dirty="0">
                <a:latin typeface="Calibri" pitchFamily="34" charset="0"/>
                <a:ea typeface="Calibri" pitchFamily="34" charset="-122"/>
                <a:cs typeface="Calibri" pitchFamily="34" charset="-120"/>
              </a:rPr>
              <a:t>Padmini VNA</a:t>
            </a:r>
            <a:endParaRPr lang="en-US" sz="3200" dirty="0"/>
          </a:p>
          <a:p>
            <a:pPr>
              <a:lnSpc>
                <a:spcPct val="115000"/>
              </a:lnSpc>
            </a:pPr>
            <a:r>
              <a:rPr lang="en-US" sz="3200" b="1" dirty="0">
                <a:latin typeface="Calibri" pitchFamily="34" charset="0"/>
                <a:ea typeface="Calibri" pitchFamily="34" charset="-122"/>
                <a:cs typeface="Calibri" pitchFamily="34" charset="-120"/>
              </a:rPr>
              <a:t>Mechatronics Ltd.</a:t>
            </a:r>
            <a:endParaRPr lang="en-US" sz="3200" dirty="0"/>
          </a:p>
        </p:txBody>
      </p:sp>
      <p:sp>
        <p:nvSpPr>
          <p:cNvPr id="3" name="TextBox 2">
            <a:extLst>
              <a:ext uri="{FF2B5EF4-FFF2-40B4-BE49-F238E27FC236}">
                <a16:creationId xmlns:a16="http://schemas.microsoft.com/office/drawing/2014/main" id="{885B9CF4-3E23-297C-4954-904FDF33B193}"/>
              </a:ext>
            </a:extLst>
          </p:cNvPr>
          <p:cNvSpPr txBox="1"/>
          <p:nvPr/>
        </p:nvSpPr>
        <p:spPr>
          <a:xfrm>
            <a:off x="591010" y="3948320"/>
            <a:ext cx="4618300" cy="1077218"/>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Certification level: </a:t>
            </a:r>
            <a:r>
              <a:rPr lang="en-US" sz="1600" b="1" dirty="0">
                <a:latin typeface="Calibri" panose="020F0502020204030204" pitchFamily="34" charset="0"/>
                <a:ea typeface="Calibri" panose="020F0502020204030204" pitchFamily="34" charset="0"/>
                <a:cs typeface="Calibri" panose="020F0502020204030204" pitchFamily="34" charset="0"/>
              </a:rPr>
              <a:t>True Platinum</a:t>
            </a:r>
          </a:p>
          <a:p>
            <a:r>
              <a:rPr lang="en-US" sz="1600" dirty="0">
                <a:latin typeface="Calibri" panose="020F0502020204030204" pitchFamily="34" charset="0"/>
                <a:ea typeface="Calibri" panose="020F0502020204030204" pitchFamily="34" charset="0"/>
                <a:cs typeface="Calibri" panose="020F0502020204030204" pitchFamily="34" charset="0"/>
              </a:rPr>
              <a:t>Diversion rate upon certification: </a:t>
            </a:r>
            <a:r>
              <a:rPr lang="en-US" sz="1600" b="1" dirty="0">
                <a:latin typeface="Calibri" panose="020F0502020204030204" pitchFamily="34" charset="0"/>
                <a:ea typeface="Calibri" panose="020F0502020204030204" pitchFamily="34" charset="0"/>
                <a:cs typeface="Calibri" panose="020F0502020204030204" pitchFamily="34" charset="0"/>
              </a:rPr>
              <a:t>97.4%</a:t>
            </a:r>
          </a:p>
          <a:p>
            <a:r>
              <a:rPr lang="en-US" sz="1600" dirty="0">
                <a:latin typeface="Calibri" panose="020F0502020204030204" pitchFamily="34" charset="0"/>
                <a:ea typeface="Calibri" panose="020F0502020204030204" pitchFamily="34" charset="0"/>
                <a:cs typeface="Calibri" panose="020F0502020204030204" pitchFamily="34" charset="0"/>
              </a:rPr>
              <a:t>Facility location: </a:t>
            </a:r>
            <a:r>
              <a:rPr lang="en-US" sz="1600" b="1" dirty="0">
                <a:latin typeface="Calibri" panose="020F0502020204030204" pitchFamily="34" charset="0"/>
                <a:ea typeface="Calibri" panose="020F0502020204030204" pitchFamily="34" charset="0"/>
                <a:cs typeface="Calibri" panose="020F0502020204030204" pitchFamily="34" charset="0"/>
              </a:rPr>
              <a:t>Gurugram, Haryana, India</a:t>
            </a:r>
          </a:p>
          <a:p>
            <a:r>
              <a:rPr lang="en-US" sz="1600" dirty="0">
                <a:latin typeface="Calibri" panose="020F0502020204030204" pitchFamily="34" charset="0"/>
                <a:ea typeface="Calibri" panose="020F0502020204030204" pitchFamily="34" charset="0"/>
                <a:cs typeface="Calibri" panose="020F0502020204030204" pitchFamily="34" charset="0"/>
              </a:rPr>
              <a:t>Type of facility: </a:t>
            </a:r>
            <a:r>
              <a:rPr lang="en-US" sz="1600" b="1" dirty="0">
                <a:latin typeface="Calibri" panose="020F0502020204030204" pitchFamily="34" charset="0"/>
                <a:ea typeface="Calibri" panose="020F0502020204030204" pitchFamily="34" charset="0"/>
                <a:cs typeface="Calibri" panose="020F0502020204030204" pitchFamily="34" charset="0"/>
              </a:rPr>
              <a:t>Manufacturing Facility</a:t>
            </a:r>
          </a:p>
        </p:txBody>
      </p:sp>
      <p:sp>
        <p:nvSpPr>
          <p:cNvPr id="5" name="TextBox 4">
            <a:extLst>
              <a:ext uri="{FF2B5EF4-FFF2-40B4-BE49-F238E27FC236}">
                <a16:creationId xmlns:a16="http://schemas.microsoft.com/office/drawing/2014/main" id="{1EB341C2-04F7-33F7-7D18-DB96A9C0394C}"/>
              </a:ext>
            </a:extLst>
          </p:cNvPr>
          <p:cNvSpPr txBox="1"/>
          <p:nvPr/>
        </p:nvSpPr>
        <p:spPr>
          <a:xfrm>
            <a:off x="771118" y="1845529"/>
            <a:ext cx="6096000" cy="369332"/>
          </a:xfrm>
          <a:prstGeom prst="rect">
            <a:avLst/>
          </a:prstGeom>
          <a:noFill/>
        </p:spPr>
        <p:txBody>
          <a:bodyPr wrap="square">
            <a:spAutoFit/>
          </a:bodyPr>
          <a:lstStyle/>
          <a:p>
            <a:r>
              <a:rPr lang="en-US" sz="1800" dirty="0">
                <a:solidFill>
                  <a:srgbClr val="3A455A"/>
                </a:solidFill>
                <a:latin typeface="Arial" panose="020B0604020202020204" pitchFamily="34" charset="0"/>
                <a:cs typeface="Arial" panose="020B0604020202020204" pitchFamily="34" charset="0"/>
              </a:rPr>
              <a:t>PVNA</a:t>
            </a:r>
          </a:p>
        </p:txBody>
      </p:sp>
      <p:pic>
        <p:nvPicPr>
          <p:cNvPr id="6" name="Picture Placeholder 4">
            <a:extLst>
              <a:ext uri="{FF2B5EF4-FFF2-40B4-BE49-F238E27FC236}">
                <a16:creationId xmlns:a16="http://schemas.microsoft.com/office/drawing/2014/main" id="{BD3C5494-2805-CD2E-2752-0120D31B31EB}"/>
              </a:ext>
            </a:extLst>
          </p:cNvPr>
          <p:cNvPicPr>
            <a:picLocks noChangeAspect="1"/>
          </p:cNvPicPr>
          <p:nvPr/>
        </p:nvPicPr>
        <p:blipFill>
          <a:blip r:embed="rId3"/>
          <a:srcRect r="58010"/>
          <a:stretch>
            <a:fillRect/>
          </a:stretch>
        </p:blipFill>
        <p:spPr>
          <a:xfrm>
            <a:off x="5514109" y="0"/>
            <a:ext cx="6677891" cy="6858000"/>
          </a:xfrm>
          <a:prstGeom prst="rect">
            <a:avLst/>
          </a:prstGeom>
        </p:spPr>
      </p:pic>
    </p:spTree>
    <p:extLst>
      <p:ext uri="{BB962C8B-B14F-4D97-AF65-F5344CB8AC3E}">
        <p14:creationId xmlns:p14="http://schemas.microsoft.com/office/powerpoint/2010/main" val="815617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648A20CB-DD49-50D1-B8C3-C0A10774508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102F284-9B23-5F58-6C95-C66B0E3FE776}"/>
              </a:ext>
            </a:extLst>
          </p:cNvPr>
          <p:cNvGrpSpPr/>
          <p:nvPr/>
        </p:nvGrpSpPr>
        <p:grpSpPr>
          <a:xfrm>
            <a:off x="1317812" y="1335741"/>
            <a:ext cx="5504329"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8DF294CD-3DB7-6B1D-6F18-C8BD6AF2151E}"/>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5CE059C4-776F-CA4C-E069-E1B6148B0E4E}"/>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C6- Promote zero waste in the community utilizing upper management personnel</a:t>
              </a:r>
              <a:endParaRPr lang="en-US" sz="2800" dirty="0"/>
            </a:p>
          </p:txBody>
        </p:sp>
        <p:sp>
          <p:nvSpPr>
            <p:cNvPr id="9" name="Text 11">
              <a:extLst>
                <a:ext uri="{FF2B5EF4-FFF2-40B4-BE49-F238E27FC236}">
                  <a16:creationId xmlns:a16="http://schemas.microsoft.com/office/drawing/2014/main" id="{202BD01E-338F-E0F2-1D7B-8ADC8E94B696}"/>
                </a:ext>
              </a:extLst>
            </p:cNvPr>
            <p:cNvSpPr/>
            <p:nvPr/>
          </p:nvSpPr>
          <p:spPr>
            <a:xfrm>
              <a:off x="1587950" y="4501425"/>
              <a:ext cx="6730222" cy="792129"/>
            </a:xfrm>
            <a:prstGeom prst="rect">
              <a:avLst/>
            </a:prstGeom>
            <a:grpFill/>
            <a:ln>
              <a:noFill/>
            </a:ln>
          </p:spPr>
          <p:txBody>
            <a:bodyPr wrap="square" lIns="0" tIns="0" rIns="0" bIns="0" rtlCol="0" anchor="ctr"/>
            <a:lstStyle/>
            <a:p>
              <a:pPr>
                <a:lnSpc>
                  <a:spcPct val="120000"/>
                </a:lnSpc>
              </a:pPr>
              <a:r>
                <a:rPr lang="en-US" i="1" dirty="0">
                  <a:solidFill>
                    <a:schemeClr val="accent1"/>
                  </a:solidFill>
                  <a:latin typeface="Calibri" pitchFamily="34" charset="0"/>
                  <a:ea typeface="Calibri" pitchFamily="34" charset="-122"/>
                  <a:cs typeface="Calibri" pitchFamily="34" charset="-120"/>
                </a:rPr>
                <a:t>Monthly clean-up drives </a:t>
              </a:r>
              <a:r>
                <a:rPr lang="en-US" dirty="0">
                  <a:solidFill>
                    <a:srgbClr val="1A2E1F"/>
                  </a:solidFill>
                  <a:latin typeface="Calibri" pitchFamily="34" charset="0"/>
                  <a:ea typeface="Calibri" pitchFamily="34" charset="-122"/>
                  <a:cs typeface="Calibri" pitchFamily="34" charset="-120"/>
                </a:rPr>
                <a:t>in the surroundings of the project site. Post-cleanup events include quizzes, guest talks, games, and presentations on global waste problems and daily sustainability practices.</a:t>
              </a:r>
            </a:p>
          </p:txBody>
        </p:sp>
      </p:grpSp>
      <p:sp>
        <p:nvSpPr>
          <p:cNvPr id="11" name="Text 1">
            <a:extLst>
              <a:ext uri="{FF2B5EF4-FFF2-40B4-BE49-F238E27FC236}">
                <a16:creationId xmlns:a16="http://schemas.microsoft.com/office/drawing/2014/main" id="{00B6CF92-52C3-EB3D-9A28-17A8875F8041}"/>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Leadership</a:t>
            </a:r>
            <a:endParaRPr lang="en-US" sz="4400" dirty="0">
              <a:solidFill>
                <a:schemeClr val="accent1"/>
              </a:solidFill>
            </a:endParaRPr>
          </a:p>
        </p:txBody>
      </p:sp>
      <p:sp>
        <p:nvSpPr>
          <p:cNvPr id="4" name="TextBox 3">
            <a:extLst>
              <a:ext uri="{FF2B5EF4-FFF2-40B4-BE49-F238E27FC236}">
                <a16:creationId xmlns:a16="http://schemas.microsoft.com/office/drawing/2014/main" id="{9BCCF325-0A90-D061-947F-6CDECFF5E6EB}"/>
              </a:ext>
            </a:extLst>
          </p:cNvPr>
          <p:cNvSpPr txBox="1"/>
          <p:nvPr/>
        </p:nvSpPr>
        <p:spPr>
          <a:xfrm>
            <a:off x="7160851" y="4801404"/>
            <a:ext cx="4484302" cy="523220"/>
          </a:xfrm>
          <a:prstGeom prst="rect">
            <a:avLst/>
          </a:prstGeom>
          <a:noFill/>
        </p:spPr>
        <p:txBody>
          <a:bodyPr wrap="square" rtlCol="0">
            <a:spAutoFit/>
          </a:bodyPr>
          <a:lstStyle/>
          <a:p>
            <a:r>
              <a:rPr lang="en-US" sz="1400" i="1" dirty="0"/>
              <a:t>Plastic cleaning drives to promote zero waste in community </a:t>
            </a:r>
          </a:p>
        </p:txBody>
      </p:sp>
      <p:pic>
        <p:nvPicPr>
          <p:cNvPr id="5" name="Picture 4">
            <a:extLst>
              <a:ext uri="{FF2B5EF4-FFF2-40B4-BE49-F238E27FC236}">
                <a16:creationId xmlns:a16="http://schemas.microsoft.com/office/drawing/2014/main" id="{CA9AE516-BB64-4281-C034-33FFE9269F39}"/>
              </a:ext>
            </a:extLst>
          </p:cNvPr>
          <p:cNvPicPr>
            <a:picLocks noChangeAspect="1"/>
          </p:cNvPicPr>
          <p:nvPr/>
        </p:nvPicPr>
        <p:blipFill>
          <a:blip r:embed="rId3"/>
          <a:srcRect/>
          <a:stretch/>
        </p:blipFill>
        <p:spPr>
          <a:xfrm>
            <a:off x="7258951" y="1828750"/>
            <a:ext cx="4711328" cy="2805770"/>
          </a:xfrm>
          <a:prstGeom prst="rect">
            <a:avLst/>
          </a:prstGeom>
        </p:spPr>
      </p:pic>
    </p:spTree>
    <p:extLst>
      <p:ext uri="{BB962C8B-B14F-4D97-AF65-F5344CB8AC3E}">
        <p14:creationId xmlns:p14="http://schemas.microsoft.com/office/powerpoint/2010/main" val="2035616534"/>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0331FA65-888A-D23D-88D1-6D0E181C8AB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6CF0E1C-40B8-DB56-2C0D-148BEAE6DC97}"/>
              </a:ext>
            </a:extLst>
          </p:cNvPr>
          <p:cNvGrpSpPr/>
          <p:nvPr/>
        </p:nvGrpSpPr>
        <p:grpSpPr>
          <a:xfrm>
            <a:off x="1317812" y="1335741"/>
            <a:ext cx="5504329"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E3CE5490-8FF0-C981-8007-2AA3A29C5A89}"/>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EF561BEA-E80A-F389-55E5-9F22779DCE43}"/>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C3- Communicate with employees about zero waste activities quarterly</a:t>
              </a:r>
              <a:endParaRPr lang="en-US" sz="2800" dirty="0"/>
            </a:p>
          </p:txBody>
        </p:sp>
        <p:sp>
          <p:nvSpPr>
            <p:cNvPr id="9" name="Text 11">
              <a:extLst>
                <a:ext uri="{FF2B5EF4-FFF2-40B4-BE49-F238E27FC236}">
                  <a16:creationId xmlns:a16="http://schemas.microsoft.com/office/drawing/2014/main" id="{1380F911-7A6A-4FCB-3926-759A0B006AD0}"/>
                </a:ext>
              </a:extLst>
            </p:cNvPr>
            <p:cNvSpPr/>
            <p:nvPr/>
          </p:nvSpPr>
          <p:spPr>
            <a:xfrm>
              <a:off x="1587950" y="4501425"/>
              <a:ext cx="6730222" cy="792129"/>
            </a:xfrm>
            <a:prstGeom prst="rect">
              <a:avLst/>
            </a:prstGeom>
            <a:grpFill/>
            <a:ln>
              <a:noFill/>
            </a:ln>
          </p:spPr>
          <p:txBody>
            <a:bodyPr wrap="square" lIns="0" tIns="0" rIns="0" bIns="0" rtlCol="0" anchor="ctr"/>
            <a:lstStyle/>
            <a:p>
              <a:pPr>
                <a:lnSpc>
                  <a:spcPct val="120000"/>
                </a:lnSpc>
              </a:pPr>
              <a:r>
                <a:rPr lang="en-US" i="1" dirty="0">
                  <a:solidFill>
                    <a:schemeClr val="accent1"/>
                  </a:solidFill>
                  <a:latin typeface="Calibri" pitchFamily="34" charset="0"/>
                  <a:ea typeface="Calibri" pitchFamily="34" charset="-122"/>
                  <a:cs typeface="Calibri" pitchFamily="34" charset="-120"/>
                </a:rPr>
                <a:t>Quarterly meetings train employees about zero waste practices in campus &amp; recognize employees’ contributions.</a:t>
              </a:r>
              <a:r>
                <a:rPr lang="en-US" dirty="0">
                  <a:latin typeface="Calibri" pitchFamily="34" charset="0"/>
                  <a:ea typeface="Calibri" pitchFamily="34" charset="-122"/>
                  <a:cs typeface="Calibri" pitchFamily="34" charset="-120"/>
                </a:rPr>
                <a:t> PVNA also introduce upcoming sustainability initiatives, and encourage employee engagement through open discussions and idea sharing. These sessions provide a platform for employees to ask questions and actively participate in improving the facility’s zero waste program.</a:t>
              </a:r>
              <a:endParaRPr lang="en-US" dirty="0"/>
            </a:p>
          </p:txBody>
        </p:sp>
      </p:grpSp>
      <p:sp>
        <p:nvSpPr>
          <p:cNvPr id="11" name="Text 1">
            <a:extLst>
              <a:ext uri="{FF2B5EF4-FFF2-40B4-BE49-F238E27FC236}">
                <a16:creationId xmlns:a16="http://schemas.microsoft.com/office/drawing/2014/main" id="{5A8CD753-5728-7CAA-E73D-FFB3E643D9F3}"/>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Training</a:t>
            </a:r>
            <a:endParaRPr lang="en-US" sz="4400" dirty="0">
              <a:solidFill>
                <a:schemeClr val="accent1"/>
              </a:solidFill>
            </a:endParaRPr>
          </a:p>
        </p:txBody>
      </p:sp>
      <p:sp>
        <p:nvSpPr>
          <p:cNvPr id="2" name="TextBox 1">
            <a:extLst>
              <a:ext uri="{FF2B5EF4-FFF2-40B4-BE49-F238E27FC236}">
                <a16:creationId xmlns:a16="http://schemas.microsoft.com/office/drawing/2014/main" id="{94A42001-300D-DC1B-768A-3E830AD17138}"/>
              </a:ext>
            </a:extLst>
          </p:cNvPr>
          <p:cNvSpPr txBox="1"/>
          <p:nvPr/>
        </p:nvSpPr>
        <p:spPr>
          <a:xfrm>
            <a:off x="7258951" y="5292461"/>
            <a:ext cx="4251942" cy="738664"/>
          </a:xfrm>
          <a:prstGeom prst="rect">
            <a:avLst/>
          </a:prstGeom>
          <a:noFill/>
        </p:spPr>
        <p:txBody>
          <a:bodyPr wrap="square" rtlCol="0">
            <a:spAutoFit/>
          </a:bodyPr>
          <a:lstStyle/>
          <a:p>
            <a:r>
              <a:rPr lang="en-US" sz="1400" i="1" dirty="0"/>
              <a:t>Quarterly employee meeting discussing zero waste initiatives, progress updates, and sustainability practices to encourage staff engagement.</a:t>
            </a:r>
          </a:p>
        </p:txBody>
      </p:sp>
      <p:pic>
        <p:nvPicPr>
          <p:cNvPr id="3" name="Picture 2">
            <a:extLst>
              <a:ext uri="{FF2B5EF4-FFF2-40B4-BE49-F238E27FC236}">
                <a16:creationId xmlns:a16="http://schemas.microsoft.com/office/drawing/2014/main" id="{BD89094D-8021-F81D-048A-FD09E20109AB}"/>
              </a:ext>
            </a:extLst>
          </p:cNvPr>
          <p:cNvPicPr>
            <a:picLocks noChangeAspect="1"/>
          </p:cNvPicPr>
          <p:nvPr/>
        </p:nvPicPr>
        <p:blipFill>
          <a:blip r:embed="rId3"/>
          <a:stretch>
            <a:fillRect/>
          </a:stretch>
        </p:blipFill>
        <p:spPr>
          <a:xfrm>
            <a:off x="7278644" y="1763510"/>
            <a:ext cx="4436810" cy="3330979"/>
          </a:xfrm>
          <a:prstGeom prst="rect">
            <a:avLst/>
          </a:prstGeom>
        </p:spPr>
      </p:pic>
    </p:spTree>
    <p:extLst>
      <p:ext uri="{BB962C8B-B14F-4D97-AF65-F5344CB8AC3E}">
        <p14:creationId xmlns:p14="http://schemas.microsoft.com/office/powerpoint/2010/main" val="360894999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8DB878D1-B64A-BBE0-50F9-5694BFB0E39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561974B-18F4-A0B7-1BAC-4B723C81246A}"/>
              </a:ext>
            </a:extLst>
          </p:cNvPr>
          <p:cNvGrpSpPr/>
          <p:nvPr/>
        </p:nvGrpSpPr>
        <p:grpSpPr>
          <a:xfrm>
            <a:off x="1317812" y="1335741"/>
            <a:ext cx="5504329"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BF4970C6-BA7D-81AB-6BD7-E06F68A47758}"/>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58FB67F5-9313-DB97-5DA7-24E81C517D12}"/>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C3- Conduct annual physical waste audit</a:t>
              </a:r>
              <a:endParaRPr lang="en-US" sz="2800" dirty="0"/>
            </a:p>
          </p:txBody>
        </p:sp>
        <p:sp>
          <p:nvSpPr>
            <p:cNvPr id="9" name="Text 11">
              <a:extLst>
                <a:ext uri="{FF2B5EF4-FFF2-40B4-BE49-F238E27FC236}">
                  <a16:creationId xmlns:a16="http://schemas.microsoft.com/office/drawing/2014/main" id="{5B6411C2-C7E1-1247-BC24-C9C5DDFDDB87}"/>
                </a:ext>
              </a:extLst>
            </p:cNvPr>
            <p:cNvSpPr/>
            <p:nvPr/>
          </p:nvSpPr>
          <p:spPr>
            <a:xfrm>
              <a:off x="1587950" y="4389710"/>
              <a:ext cx="6955398" cy="1039907"/>
            </a:xfrm>
            <a:prstGeom prst="rect">
              <a:avLst/>
            </a:prstGeom>
            <a:grpFill/>
            <a:ln>
              <a:noFill/>
            </a:ln>
          </p:spPr>
          <p:txBody>
            <a:bodyPr wrap="square" lIns="0" tIns="0" rIns="0" bIns="0" rtlCol="0" anchor="ctr"/>
            <a:lstStyle/>
            <a:p>
              <a:pPr>
                <a:lnSpc>
                  <a:spcPct val="120000"/>
                </a:lnSpc>
              </a:pPr>
              <a:r>
                <a:rPr lang="en-US" dirty="0">
                  <a:latin typeface="Calibri" pitchFamily="34" charset="0"/>
                  <a:ea typeface="Calibri" pitchFamily="34" charset="-122"/>
                  <a:cs typeface="Calibri" pitchFamily="34" charset="-120"/>
                </a:rPr>
                <a:t>Waste audit was conducted November 2025 at PVNA campus. Dry and wet waste was weighed, recorded, and analyzed. Contamination bins were tracked at central collection and composting areas.</a:t>
              </a:r>
            </a:p>
            <a:p>
              <a:pPr>
                <a:lnSpc>
                  <a:spcPct val="120000"/>
                </a:lnSpc>
              </a:pPr>
              <a:r>
                <a:rPr lang="en-US" dirty="0">
                  <a:latin typeface="Calibri" pitchFamily="34" charset="0"/>
                  <a:ea typeface="Calibri" pitchFamily="34" charset="-122"/>
                  <a:cs typeface="Calibri" pitchFamily="34" charset="-120"/>
                </a:rPr>
                <a:t>Audit findings were reviewed in upper management board meetings. Three recommendations were implemented: </a:t>
              </a:r>
              <a:r>
                <a:rPr lang="en-US" i="1" dirty="0">
                  <a:solidFill>
                    <a:schemeClr val="accent1"/>
                  </a:solidFill>
                  <a:latin typeface="Calibri" pitchFamily="34" charset="0"/>
                  <a:ea typeface="Calibri" pitchFamily="34" charset="-122"/>
                  <a:cs typeface="Calibri" pitchFamily="34" charset="-120"/>
                </a:rPr>
                <a:t>online training modules replacing printed handouts; bin label redesign for better legibility; renegotiation of waste disposal contracts.</a:t>
              </a:r>
              <a:endParaRPr lang="en-US" i="1" dirty="0">
                <a:solidFill>
                  <a:schemeClr val="accent1"/>
                </a:solidFill>
              </a:endParaRPr>
            </a:p>
            <a:p>
              <a:pPr>
                <a:lnSpc>
                  <a:spcPct val="120000"/>
                </a:lnSpc>
              </a:pPr>
              <a:endParaRPr lang="en-US" dirty="0">
                <a:latin typeface="Calibri" pitchFamily="34" charset="0"/>
                <a:ea typeface="Calibri" pitchFamily="34" charset="-122"/>
                <a:cs typeface="Calibri" pitchFamily="34" charset="-120"/>
              </a:endParaRPr>
            </a:p>
            <a:p>
              <a:pPr>
                <a:lnSpc>
                  <a:spcPct val="120000"/>
                </a:lnSpc>
              </a:pPr>
              <a:endParaRPr lang="en-US" dirty="0">
                <a:latin typeface="Calibri" pitchFamily="34" charset="0"/>
                <a:ea typeface="Calibri" pitchFamily="34" charset="-122"/>
                <a:cs typeface="Calibri" pitchFamily="34" charset="-120"/>
              </a:endParaRPr>
            </a:p>
          </p:txBody>
        </p:sp>
      </p:grpSp>
      <p:sp>
        <p:nvSpPr>
          <p:cNvPr id="11" name="Text 1">
            <a:extLst>
              <a:ext uri="{FF2B5EF4-FFF2-40B4-BE49-F238E27FC236}">
                <a16:creationId xmlns:a16="http://schemas.microsoft.com/office/drawing/2014/main" id="{B49F09BC-ECCA-3041-6C7C-C734615E2D61}"/>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Zero Waste Analysis </a:t>
            </a:r>
            <a:endParaRPr lang="en-US" sz="4400" dirty="0">
              <a:solidFill>
                <a:schemeClr val="accent1"/>
              </a:solidFill>
            </a:endParaRPr>
          </a:p>
        </p:txBody>
      </p:sp>
      <p:sp>
        <p:nvSpPr>
          <p:cNvPr id="4" name="TextBox 3">
            <a:extLst>
              <a:ext uri="{FF2B5EF4-FFF2-40B4-BE49-F238E27FC236}">
                <a16:creationId xmlns:a16="http://schemas.microsoft.com/office/drawing/2014/main" id="{25723D5A-C4DD-6792-8DC0-DD1401145D99}"/>
              </a:ext>
            </a:extLst>
          </p:cNvPr>
          <p:cNvSpPr txBox="1"/>
          <p:nvPr/>
        </p:nvSpPr>
        <p:spPr>
          <a:xfrm>
            <a:off x="7457515" y="5545140"/>
            <a:ext cx="3968884" cy="738664"/>
          </a:xfrm>
          <a:prstGeom prst="rect">
            <a:avLst/>
          </a:prstGeom>
          <a:noFill/>
        </p:spPr>
        <p:txBody>
          <a:bodyPr wrap="square" rtlCol="0">
            <a:spAutoFit/>
          </a:bodyPr>
          <a:lstStyle/>
          <a:p>
            <a:r>
              <a:rPr lang="en-US" sz="1400" i="1" dirty="0"/>
              <a:t>The weight of each waste stream is filled in manually on a daily basis. The data is later converted into a digital spreadsheet. </a:t>
            </a:r>
          </a:p>
        </p:txBody>
      </p:sp>
      <p:grpSp>
        <p:nvGrpSpPr>
          <p:cNvPr id="5" name="Group 4">
            <a:extLst>
              <a:ext uri="{FF2B5EF4-FFF2-40B4-BE49-F238E27FC236}">
                <a16:creationId xmlns:a16="http://schemas.microsoft.com/office/drawing/2014/main" id="{DA02CFCC-36A5-81F0-5B39-60046B5790F5}"/>
              </a:ext>
            </a:extLst>
          </p:cNvPr>
          <p:cNvGrpSpPr/>
          <p:nvPr/>
        </p:nvGrpSpPr>
        <p:grpSpPr>
          <a:xfrm>
            <a:off x="7547986" y="1335741"/>
            <a:ext cx="3430177" cy="4155276"/>
            <a:chOff x="7894468" y="1905213"/>
            <a:chExt cx="3430177" cy="4397274"/>
          </a:xfrm>
        </p:grpSpPr>
        <p:pic>
          <p:nvPicPr>
            <p:cNvPr id="7" name="Picture 6">
              <a:extLst>
                <a:ext uri="{FF2B5EF4-FFF2-40B4-BE49-F238E27FC236}">
                  <a16:creationId xmlns:a16="http://schemas.microsoft.com/office/drawing/2014/main" id="{03B31924-63C5-8BF1-37A5-7842E7B6DDAB}"/>
                </a:ext>
              </a:extLst>
            </p:cNvPr>
            <p:cNvPicPr>
              <a:picLocks noChangeAspect="1"/>
            </p:cNvPicPr>
            <p:nvPr/>
          </p:nvPicPr>
          <p:blipFill>
            <a:blip r:embed="rId3"/>
            <a:stretch>
              <a:fillRect/>
            </a:stretch>
          </p:blipFill>
          <p:spPr>
            <a:xfrm>
              <a:off x="7894468" y="1905213"/>
              <a:ext cx="3430177" cy="2077360"/>
            </a:xfrm>
            <a:prstGeom prst="rect">
              <a:avLst/>
            </a:prstGeom>
            <a:ln>
              <a:solidFill>
                <a:schemeClr val="tx1"/>
              </a:solidFill>
            </a:ln>
          </p:spPr>
        </p:pic>
        <p:pic>
          <p:nvPicPr>
            <p:cNvPr id="12" name="Picture 11">
              <a:extLst>
                <a:ext uri="{FF2B5EF4-FFF2-40B4-BE49-F238E27FC236}">
                  <a16:creationId xmlns:a16="http://schemas.microsoft.com/office/drawing/2014/main" id="{4D6F2D34-7B3A-F75A-43F1-39854F093B5D}"/>
                </a:ext>
              </a:extLst>
            </p:cNvPr>
            <p:cNvPicPr>
              <a:picLocks noChangeAspect="1"/>
            </p:cNvPicPr>
            <p:nvPr/>
          </p:nvPicPr>
          <p:blipFill>
            <a:blip r:embed="rId4"/>
            <a:stretch>
              <a:fillRect/>
            </a:stretch>
          </p:blipFill>
          <p:spPr>
            <a:xfrm>
              <a:off x="7894468" y="3982572"/>
              <a:ext cx="3430177" cy="2319915"/>
            </a:xfrm>
            <a:prstGeom prst="rect">
              <a:avLst/>
            </a:prstGeom>
            <a:ln>
              <a:solidFill>
                <a:schemeClr val="tx1"/>
              </a:solidFill>
            </a:ln>
          </p:spPr>
        </p:pic>
      </p:grpSp>
    </p:spTree>
    <p:extLst>
      <p:ext uri="{BB962C8B-B14F-4D97-AF65-F5344CB8AC3E}">
        <p14:creationId xmlns:p14="http://schemas.microsoft.com/office/powerpoint/2010/main" val="154744778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F3727CB-A380-880D-61FB-E6B2B6A4C8C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A631E669-AFFE-6C36-422E-7F86940BFD18}"/>
              </a:ext>
            </a:extLst>
          </p:cNvPr>
          <p:cNvGrpSpPr/>
          <p:nvPr/>
        </p:nvGrpSpPr>
        <p:grpSpPr>
          <a:xfrm>
            <a:off x="1317812" y="1335741"/>
            <a:ext cx="5504329"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56D862D5-B7CF-9A9D-26EA-1BD3842EC448}"/>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2E0E645E-5D3E-B259-9AF9-25938054AD66}"/>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C1- Work with vendors to eliminate non-recyclable packaging</a:t>
              </a:r>
              <a:endParaRPr lang="en-US" sz="2800" dirty="0"/>
            </a:p>
          </p:txBody>
        </p:sp>
        <p:sp>
          <p:nvSpPr>
            <p:cNvPr id="9" name="Text 11">
              <a:extLst>
                <a:ext uri="{FF2B5EF4-FFF2-40B4-BE49-F238E27FC236}">
                  <a16:creationId xmlns:a16="http://schemas.microsoft.com/office/drawing/2014/main" id="{3F6A4FEF-E1AE-9848-CA5E-F37615E34BE5}"/>
                </a:ext>
              </a:extLst>
            </p:cNvPr>
            <p:cNvSpPr/>
            <p:nvPr/>
          </p:nvSpPr>
          <p:spPr>
            <a:xfrm>
              <a:off x="1587950" y="4389710"/>
              <a:ext cx="6992927" cy="1039907"/>
            </a:xfrm>
            <a:prstGeom prst="rect">
              <a:avLst/>
            </a:prstGeom>
            <a:grpFill/>
            <a:ln>
              <a:noFill/>
            </a:ln>
          </p:spPr>
          <p:txBody>
            <a:bodyPr wrap="square" lIns="0" tIns="0" rIns="0" bIns="0" rtlCol="0" anchor="ctr"/>
            <a:lstStyle/>
            <a:p>
              <a:pPr>
                <a:lnSpc>
                  <a:spcPct val="120000"/>
                </a:lnSpc>
              </a:pPr>
              <a:r>
                <a:rPr lang="en-US" dirty="0">
                  <a:latin typeface="Calibri" pitchFamily="34" charset="0"/>
                  <a:ea typeface="Calibri" pitchFamily="34" charset="-122"/>
                  <a:cs typeface="Calibri" pitchFamily="34" charset="-120"/>
                </a:rPr>
                <a:t>The facility collaborated with vendors to eliminate non-recyclable foam-based packaging previously used for transporting materials. </a:t>
              </a:r>
              <a:r>
                <a:rPr lang="en-US" i="1" dirty="0">
                  <a:solidFill>
                    <a:schemeClr val="accent1"/>
                  </a:solidFill>
                  <a:latin typeface="Calibri" pitchFamily="34" charset="0"/>
                  <a:ea typeface="Calibri" pitchFamily="34" charset="-122"/>
                  <a:cs typeface="Calibri" pitchFamily="34" charset="-120"/>
                </a:rPr>
                <a:t>Foam packaging was replaced with reusable rigid PET trays</a:t>
              </a:r>
              <a:r>
                <a:rPr lang="en-US" dirty="0">
                  <a:latin typeface="Calibri" pitchFamily="34" charset="0"/>
                  <a:ea typeface="Calibri" pitchFamily="34" charset="-122"/>
                  <a:cs typeface="Calibri" pitchFamily="34" charset="-120"/>
                </a:rPr>
                <a:t>, which provide the same level of product protection while supporting multiple reuse cycles.</a:t>
              </a:r>
            </a:p>
          </p:txBody>
        </p:sp>
      </p:grpSp>
      <p:sp>
        <p:nvSpPr>
          <p:cNvPr id="11" name="Text 1">
            <a:extLst>
              <a:ext uri="{FF2B5EF4-FFF2-40B4-BE49-F238E27FC236}">
                <a16:creationId xmlns:a16="http://schemas.microsoft.com/office/drawing/2014/main" id="{899E1CC6-8495-4D72-7214-A9FAF429300B}"/>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Upstream Management</a:t>
            </a:r>
            <a:endParaRPr lang="en-US" sz="4400" dirty="0">
              <a:solidFill>
                <a:schemeClr val="accent1"/>
              </a:solidFill>
            </a:endParaRPr>
          </a:p>
        </p:txBody>
      </p:sp>
      <p:sp>
        <p:nvSpPr>
          <p:cNvPr id="2" name="TextBox 1">
            <a:extLst>
              <a:ext uri="{FF2B5EF4-FFF2-40B4-BE49-F238E27FC236}">
                <a16:creationId xmlns:a16="http://schemas.microsoft.com/office/drawing/2014/main" id="{0140CAEC-16D2-2F49-AD8E-CE97265B7F8C}"/>
              </a:ext>
            </a:extLst>
          </p:cNvPr>
          <p:cNvSpPr txBox="1"/>
          <p:nvPr/>
        </p:nvSpPr>
        <p:spPr>
          <a:xfrm>
            <a:off x="7326783" y="5056694"/>
            <a:ext cx="4184110" cy="523220"/>
          </a:xfrm>
          <a:prstGeom prst="rect">
            <a:avLst/>
          </a:prstGeom>
          <a:noFill/>
        </p:spPr>
        <p:txBody>
          <a:bodyPr wrap="square" rtlCol="0">
            <a:spAutoFit/>
          </a:bodyPr>
          <a:lstStyle/>
          <a:p>
            <a:r>
              <a:rPr lang="en-US" sz="1400" i="1" dirty="0"/>
              <a:t>Vendor PET tray packaging stored &amp; returned back to the vendor</a:t>
            </a:r>
          </a:p>
        </p:txBody>
      </p:sp>
      <p:pic>
        <p:nvPicPr>
          <p:cNvPr id="3" name="Picture 2">
            <a:extLst>
              <a:ext uri="{FF2B5EF4-FFF2-40B4-BE49-F238E27FC236}">
                <a16:creationId xmlns:a16="http://schemas.microsoft.com/office/drawing/2014/main" id="{7AA602E0-02B0-90E1-2ADB-B7C5F95618C1}"/>
              </a:ext>
            </a:extLst>
          </p:cNvPr>
          <p:cNvPicPr>
            <a:picLocks noChangeAspect="1"/>
          </p:cNvPicPr>
          <p:nvPr/>
        </p:nvPicPr>
        <p:blipFill>
          <a:blip r:embed="rId3"/>
          <a:stretch>
            <a:fillRect/>
          </a:stretch>
        </p:blipFill>
        <p:spPr>
          <a:xfrm>
            <a:off x="7326783" y="1889218"/>
            <a:ext cx="4184110" cy="3079564"/>
          </a:xfrm>
          <a:prstGeom prst="rect">
            <a:avLst/>
          </a:prstGeom>
        </p:spPr>
      </p:pic>
    </p:spTree>
    <p:extLst>
      <p:ext uri="{BB962C8B-B14F-4D97-AF65-F5344CB8AC3E}">
        <p14:creationId xmlns:p14="http://schemas.microsoft.com/office/powerpoint/2010/main" val="184399595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068C603-9D73-9709-9DA6-1F7F307FAF7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DD066AF-D735-C078-A64A-1C51AD688E11}"/>
              </a:ext>
            </a:extLst>
          </p:cNvPr>
          <p:cNvGrpSpPr/>
          <p:nvPr/>
        </p:nvGrpSpPr>
        <p:grpSpPr>
          <a:xfrm>
            <a:off x="1317812" y="1335741"/>
            <a:ext cx="5504329"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DE759E76-6325-30B8-AC0F-9F44043820A4}"/>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462B8BAF-F1B2-BFE9-FCE6-CC10AD9ED80E}"/>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C5- Collect universal wastes from employees and/or customers</a:t>
              </a:r>
              <a:endParaRPr lang="en-US" sz="2800" dirty="0"/>
            </a:p>
          </p:txBody>
        </p:sp>
        <p:sp>
          <p:nvSpPr>
            <p:cNvPr id="9" name="Text 11">
              <a:extLst>
                <a:ext uri="{FF2B5EF4-FFF2-40B4-BE49-F238E27FC236}">
                  <a16:creationId xmlns:a16="http://schemas.microsoft.com/office/drawing/2014/main" id="{E96BC711-81F0-90D7-0C46-6A41FCE065CA}"/>
                </a:ext>
              </a:extLst>
            </p:cNvPr>
            <p:cNvSpPr/>
            <p:nvPr/>
          </p:nvSpPr>
          <p:spPr>
            <a:xfrm>
              <a:off x="1587950" y="4364738"/>
              <a:ext cx="6992927" cy="1039907"/>
            </a:xfrm>
            <a:prstGeom prst="rect">
              <a:avLst/>
            </a:prstGeom>
            <a:grpFill/>
            <a:ln>
              <a:noFill/>
            </a:ln>
          </p:spPr>
          <p:txBody>
            <a:bodyPr wrap="square" lIns="0" tIns="0" rIns="0" bIns="0" rtlCol="0" anchor="ctr"/>
            <a:lstStyle/>
            <a:p>
              <a:pPr>
                <a:lnSpc>
                  <a:spcPct val="120000"/>
                </a:lnSpc>
              </a:pPr>
              <a:r>
                <a:rPr lang="en-US" dirty="0">
                  <a:latin typeface="Calibri" pitchFamily="34" charset="0"/>
                  <a:ea typeface="Calibri" pitchFamily="34" charset="-122"/>
                  <a:cs typeface="Calibri" pitchFamily="34" charset="-120"/>
                </a:rPr>
                <a:t>The facility manages universal waste through proper segregation and designated collection systems. Universal waste is collected in clearly marked bins and stored in designated areas to ensure safe handling and hygiene. Sanitary waste is collected through dedicated bins in female washrooms and is regularly serviced by </a:t>
              </a:r>
              <a:r>
                <a:rPr lang="en-US" dirty="0" err="1">
                  <a:latin typeface="Calibri" pitchFamily="34" charset="0"/>
                  <a:ea typeface="Calibri" pitchFamily="34" charset="-122"/>
                  <a:cs typeface="Calibri" pitchFamily="34" charset="-120"/>
                </a:rPr>
                <a:t>PadCare</a:t>
              </a:r>
              <a:r>
                <a:rPr lang="en-US" dirty="0">
                  <a:latin typeface="Calibri" pitchFamily="34" charset="0"/>
                  <a:ea typeface="Calibri" pitchFamily="34" charset="-122"/>
                  <a:cs typeface="Calibri" pitchFamily="34" charset="-120"/>
                </a:rPr>
                <a:t>, whereas Electronic waste is separately collected at local collection points and stored in scrap yard from where it is further sent for recycling to Hind recyclers &amp; </a:t>
              </a:r>
              <a:r>
                <a:rPr lang="en-US" dirty="0" err="1">
                  <a:latin typeface="Calibri" pitchFamily="34" charset="0"/>
                  <a:ea typeface="Calibri" pitchFamily="34" charset="-122"/>
                  <a:cs typeface="Calibri" pitchFamily="34" charset="-120"/>
                </a:rPr>
                <a:t>salasar</a:t>
              </a:r>
              <a:r>
                <a:rPr lang="en-US" dirty="0">
                  <a:latin typeface="Calibri" pitchFamily="34" charset="0"/>
                  <a:ea typeface="Calibri" pitchFamily="34" charset="-122"/>
                  <a:cs typeface="Calibri" pitchFamily="34" charset="-120"/>
                </a:rPr>
                <a:t> recyclers.</a:t>
              </a:r>
            </a:p>
          </p:txBody>
        </p:sp>
      </p:grpSp>
      <p:sp>
        <p:nvSpPr>
          <p:cNvPr id="11" name="Text 1">
            <a:extLst>
              <a:ext uri="{FF2B5EF4-FFF2-40B4-BE49-F238E27FC236}">
                <a16:creationId xmlns:a16="http://schemas.microsoft.com/office/drawing/2014/main" id="{4EDBDB39-8082-2470-9B52-F48E088ED14B}"/>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Hazardous Waste Prevention </a:t>
            </a:r>
            <a:endParaRPr lang="en-US" sz="4400" dirty="0">
              <a:solidFill>
                <a:schemeClr val="accent1"/>
              </a:solidFill>
            </a:endParaRPr>
          </a:p>
        </p:txBody>
      </p:sp>
      <p:sp>
        <p:nvSpPr>
          <p:cNvPr id="4" name="TextBox 3">
            <a:extLst>
              <a:ext uri="{FF2B5EF4-FFF2-40B4-BE49-F238E27FC236}">
                <a16:creationId xmlns:a16="http://schemas.microsoft.com/office/drawing/2014/main" id="{7E496130-AC67-B348-FC98-DFC8B5119464}"/>
              </a:ext>
            </a:extLst>
          </p:cNvPr>
          <p:cNvSpPr txBox="1"/>
          <p:nvPr/>
        </p:nvSpPr>
        <p:spPr>
          <a:xfrm>
            <a:off x="7258951" y="5337976"/>
            <a:ext cx="4251942" cy="738664"/>
          </a:xfrm>
          <a:prstGeom prst="rect">
            <a:avLst/>
          </a:prstGeom>
          <a:noFill/>
        </p:spPr>
        <p:txBody>
          <a:bodyPr wrap="square" rtlCol="0">
            <a:spAutoFit/>
          </a:bodyPr>
          <a:lstStyle/>
          <a:p>
            <a:r>
              <a:rPr lang="en-US" sz="1400" i="1" dirty="0"/>
              <a:t>Scrap storage area and awareness signage supporting proper segregation and management of universal waste.</a:t>
            </a:r>
            <a:endParaRPr lang="en-US" sz="1400" dirty="0"/>
          </a:p>
        </p:txBody>
      </p:sp>
      <p:grpSp>
        <p:nvGrpSpPr>
          <p:cNvPr id="5" name="Group 4">
            <a:extLst>
              <a:ext uri="{FF2B5EF4-FFF2-40B4-BE49-F238E27FC236}">
                <a16:creationId xmlns:a16="http://schemas.microsoft.com/office/drawing/2014/main" id="{A2DA9591-4530-6A3D-380D-4815DAA53E0F}"/>
              </a:ext>
            </a:extLst>
          </p:cNvPr>
          <p:cNvGrpSpPr/>
          <p:nvPr/>
        </p:nvGrpSpPr>
        <p:grpSpPr>
          <a:xfrm>
            <a:off x="7239438" y="1881343"/>
            <a:ext cx="4562189" cy="3348289"/>
            <a:chOff x="7258951" y="1879939"/>
            <a:chExt cx="4558837" cy="3134913"/>
          </a:xfrm>
        </p:grpSpPr>
        <p:pic>
          <p:nvPicPr>
            <p:cNvPr id="7" name="Picture 6">
              <a:extLst>
                <a:ext uri="{FF2B5EF4-FFF2-40B4-BE49-F238E27FC236}">
                  <a16:creationId xmlns:a16="http://schemas.microsoft.com/office/drawing/2014/main" id="{89AFA698-82B1-4933-7C6B-9D7F7D02F147}"/>
                </a:ext>
              </a:extLst>
            </p:cNvPr>
            <p:cNvPicPr>
              <a:picLocks noChangeAspect="1"/>
            </p:cNvPicPr>
            <p:nvPr/>
          </p:nvPicPr>
          <p:blipFill>
            <a:blip r:embed="rId3"/>
            <a:stretch>
              <a:fillRect/>
            </a:stretch>
          </p:blipFill>
          <p:spPr>
            <a:xfrm>
              <a:off x="7258951" y="1879939"/>
              <a:ext cx="2336324" cy="3134913"/>
            </a:xfrm>
            <a:prstGeom prst="rect">
              <a:avLst/>
            </a:prstGeom>
            <a:ln>
              <a:solidFill>
                <a:schemeClr val="tx1"/>
              </a:solidFill>
            </a:ln>
          </p:spPr>
        </p:pic>
        <p:pic>
          <p:nvPicPr>
            <p:cNvPr id="12" name="Picture 11">
              <a:extLst>
                <a:ext uri="{FF2B5EF4-FFF2-40B4-BE49-F238E27FC236}">
                  <a16:creationId xmlns:a16="http://schemas.microsoft.com/office/drawing/2014/main" id="{83088062-6C0E-C771-2D5E-F6B1795D6AE9}"/>
                </a:ext>
              </a:extLst>
            </p:cNvPr>
            <p:cNvPicPr>
              <a:picLocks noChangeAspect="1"/>
            </p:cNvPicPr>
            <p:nvPr/>
          </p:nvPicPr>
          <p:blipFill>
            <a:blip r:embed="rId4"/>
            <a:stretch>
              <a:fillRect/>
            </a:stretch>
          </p:blipFill>
          <p:spPr>
            <a:xfrm>
              <a:off x="9595275" y="1879940"/>
              <a:ext cx="2222513" cy="3134912"/>
            </a:xfrm>
            <a:prstGeom prst="rect">
              <a:avLst/>
            </a:prstGeom>
            <a:ln>
              <a:solidFill>
                <a:schemeClr val="tx1"/>
              </a:solidFill>
            </a:ln>
          </p:spPr>
        </p:pic>
      </p:grpSp>
    </p:spTree>
    <p:extLst>
      <p:ext uri="{BB962C8B-B14F-4D97-AF65-F5344CB8AC3E}">
        <p14:creationId xmlns:p14="http://schemas.microsoft.com/office/powerpoint/2010/main" val="60575857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C28C2EBC-1EDD-BF6A-AC33-D18AA2064FF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000AD32-19F3-0378-CA6A-144F44314EB8}"/>
              </a:ext>
            </a:extLst>
          </p:cNvPr>
          <p:cNvGrpSpPr/>
          <p:nvPr/>
        </p:nvGrpSpPr>
        <p:grpSpPr>
          <a:xfrm>
            <a:off x="1317812" y="1335741"/>
            <a:ext cx="5504329"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2D9C9E2C-DDF8-CD08-EC75-62761630794D}"/>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04BD8414-EDD1-1EFE-CC19-4A6ACDE3D13D}"/>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C3- Purchase compost from a local source</a:t>
              </a:r>
              <a:endParaRPr lang="en-US" sz="2800" dirty="0"/>
            </a:p>
          </p:txBody>
        </p:sp>
        <p:sp>
          <p:nvSpPr>
            <p:cNvPr id="9" name="Text 11">
              <a:extLst>
                <a:ext uri="{FF2B5EF4-FFF2-40B4-BE49-F238E27FC236}">
                  <a16:creationId xmlns:a16="http://schemas.microsoft.com/office/drawing/2014/main" id="{DD271961-3021-3226-3FD4-64BBBAB35FA4}"/>
                </a:ext>
              </a:extLst>
            </p:cNvPr>
            <p:cNvSpPr/>
            <p:nvPr/>
          </p:nvSpPr>
          <p:spPr>
            <a:xfrm>
              <a:off x="1587950" y="4364738"/>
              <a:ext cx="6992927" cy="1039907"/>
            </a:xfrm>
            <a:prstGeom prst="rect">
              <a:avLst/>
            </a:prstGeom>
            <a:grpFill/>
            <a:ln>
              <a:noFill/>
            </a:ln>
          </p:spPr>
          <p:txBody>
            <a:bodyPr wrap="square" lIns="0" tIns="0" rIns="0" bIns="0" rtlCol="0" anchor="ctr"/>
            <a:lstStyle/>
            <a:p>
              <a:pPr>
                <a:lnSpc>
                  <a:spcPct val="120000"/>
                </a:lnSpc>
              </a:pPr>
              <a:r>
                <a:rPr lang="en-US" dirty="0">
                  <a:latin typeface="Calibri" pitchFamily="34" charset="0"/>
                  <a:ea typeface="Calibri" pitchFamily="34" charset="-122"/>
                  <a:cs typeface="Calibri" pitchFamily="34" charset="-120"/>
                </a:rPr>
                <a:t>PVNA's </a:t>
              </a:r>
              <a:r>
                <a:rPr lang="en-US" i="1" dirty="0">
                  <a:solidFill>
                    <a:schemeClr val="accent1"/>
                  </a:solidFill>
                  <a:latin typeface="Calibri" pitchFamily="34" charset="0"/>
                  <a:ea typeface="Calibri" pitchFamily="34" charset="-122"/>
                  <a:cs typeface="Calibri" pitchFamily="34" charset="-120"/>
                </a:rPr>
                <a:t>on-site OWC facility composts all wet waste generated on campus into high-quality manure </a:t>
              </a:r>
              <a:r>
                <a:rPr lang="en-US" dirty="0">
                  <a:latin typeface="Calibri" pitchFamily="34" charset="0"/>
                  <a:ea typeface="Calibri" pitchFamily="34" charset="-122"/>
                  <a:cs typeface="Calibri" pitchFamily="34" charset="-120"/>
                </a:rPr>
                <a:t> fully eliminating third-party disposal dependency. The resulting compost is directly applied to native trees, turf areas, and campus kitchen terrace gardens. This true closed loop integrates waste generation, processing, and beneficial reuse entirely within the campus boundary.</a:t>
              </a:r>
            </a:p>
          </p:txBody>
        </p:sp>
      </p:grpSp>
      <p:sp>
        <p:nvSpPr>
          <p:cNvPr id="11" name="Text 1">
            <a:extLst>
              <a:ext uri="{FF2B5EF4-FFF2-40B4-BE49-F238E27FC236}">
                <a16:creationId xmlns:a16="http://schemas.microsoft.com/office/drawing/2014/main" id="{EA3A698A-56A1-B1A9-1E20-145D7C5C3079}"/>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Closed Loop System</a:t>
            </a:r>
            <a:endParaRPr lang="en-US" sz="4400" dirty="0">
              <a:solidFill>
                <a:schemeClr val="accent1"/>
              </a:solidFill>
            </a:endParaRPr>
          </a:p>
        </p:txBody>
      </p:sp>
      <p:sp>
        <p:nvSpPr>
          <p:cNvPr id="15" name="TextBox 14">
            <a:extLst>
              <a:ext uri="{FF2B5EF4-FFF2-40B4-BE49-F238E27FC236}">
                <a16:creationId xmlns:a16="http://schemas.microsoft.com/office/drawing/2014/main" id="{998C944B-A47D-1214-38A5-1627C1F5BF4F}"/>
              </a:ext>
            </a:extLst>
          </p:cNvPr>
          <p:cNvSpPr txBox="1"/>
          <p:nvPr/>
        </p:nvSpPr>
        <p:spPr>
          <a:xfrm>
            <a:off x="7446521" y="5610604"/>
            <a:ext cx="3964560" cy="523220"/>
          </a:xfrm>
          <a:prstGeom prst="rect">
            <a:avLst/>
          </a:prstGeom>
          <a:noFill/>
        </p:spPr>
        <p:txBody>
          <a:bodyPr wrap="square" rtlCol="0">
            <a:spAutoFit/>
          </a:bodyPr>
          <a:lstStyle/>
          <a:p>
            <a:r>
              <a:rPr lang="en-US" sz="1400" i="1" dirty="0"/>
              <a:t>Organic compostables converted into manure in the on-site composter.</a:t>
            </a:r>
          </a:p>
        </p:txBody>
      </p:sp>
      <p:pic>
        <p:nvPicPr>
          <p:cNvPr id="16" name="Picture 15">
            <a:extLst>
              <a:ext uri="{FF2B5EF4-FFF2-40B4-BE49-F238E27FC236}">
                <a16:creationId xmlns:a16="http://schemas.microsoft.com/office/drawing/2014/main" id="{3F0C0D61-BCC4-C35D-B54C-59E9FF9AC539}"/>
              </a:ext>
            </a:extLst>
          </p:cNvPr>
          <p:cNvPicPr>
            <a:picLocks noChangeAspect="1"/>
          </p:cNvPicPr>
          <p:nvPr/>
        </p:nvPicPr>
        <p:blipFill>
          <a:blip r:embed="rId3"/>
          <a:srcRect b="13016"/>
          <a:stretch>
            <a:fillRect/>
          </a:stretch>
        </p:blipFill>
        <p:spPr>
          <a:xfrm>
            <a:off x="7549661" y="1335741"/>
            <a:ext cx="3563968" cy="4159624"/>
          </a:xfrm>
          <a:prstGeom prst="rect">
            <a:avLst/>
          </a:prstGeom>
        </p:spPr>
      </p:pic>
    </p:spTree>
    <p:extLst>
      <p:ext uri="{BB962C8B-B14F-4D97-AF65-F5344CB8AC3E}">
        <p14:creationId xmlns:p14="http://schemas.microsoft.com/office/powerpoint/2010/main" val="3529576297"/>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E12181AF-76C3-A4A4-9149-B54437360B6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AD33083-6AD0-E815-D28F-6D1125AF5C90}"/>
              </a:ext>
            </a:extLst>
          </p:cNvPr>
          <p:cNvGrpSpPr/>
          <p:nvPr/>
        </p:nvGrpSpPr>
        <p:grpSpPr>
          <a:xfrm>
            <a:off x="1317812" y="1335741"/>
            <a:ext cx="5504329" cy="4757085"/>
            <a:chOff x="1200150" y="3816304"/>
            <a:chExt cx="7680960" cy="1719072"/>
          </a:xfrm>
          <a:solidFill>
            <a:schemeClr val="bg1">
              <a:lumMod val="95000"/>
            </a:schemeClr>
          </a:solidFill>
        </p:grpSpPr>
        <p:sp>
          <p:nvSpPr>
            <p:cNvPr id="6" name="Shape 8">
              <a:extLst>
                <a:ext uri="{FF2B5EF4-FFF2-40B4-BE49-F238E27FC236}">
                  <a16:creationId xmlns:a16="http://schemas.microsoft.com/office/drawing/2014/main" id="{EAE0A895-ACA1-5616-7EEC-BDEB6AD6E4FF}"/>
                </a:ext>
              </a:extLst>
            </p:cNvPr>
            <p:cNvSpPr/>
            <p:nvPr/>
          </p:nvSpPr>
          <p:spPr>
            <a:xfrm>
              <a:off x="1200150" y="3816304"/>
              <a:ext cx="7680960" cy="1719072"/>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p>
          </p:txBody>
        </p:sp>
        <p:sp>
          <p:nvSpPr>
            <p:cNvPr id="8" name="Text 10">
              <a:extLst>
                <a:ext uri="{FF2B5EF4-FFF2-40B4-BE49-F238E27FC236}">
                  <a16:creationId xmlns:a16="http://schemas.microsoft.com/office/drawing/2014/main" id="{B6870CB0-75EE-00A3-1FF5-7AC603C700DC}"/>
                </a:ext>
              </a:extLst>
            </p:cNvPr>
            <p:cNvSpPr/>
            <p:nvPr/>
          </p:nvSpPr>
          <p:spPr>
            <a:xfrm>
              <a:off x="1355598" y="3907744"/>
              <a:ext cx="7315200" cy="320040"/>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C3- Implement innovative waste reduction activity</a:t>
              </a:r>
              <a:endParaRPr lang="en-US" sz="2800" dirty="0"/>
            </a:p>
          </p:txBody>
        </p:sp>
        <p:sp>
          <p:nvSpPr>
            <p:cNvPr id="9" name="Text 11">
              <a:extLst>
                <a:ext uri="{FF2B5EF4-FFF2-40B4-BE49-F238E27FC236}">
                  <a16:creationId xmlns:a16="http://schemas.microsoft.com/office/drawing/2014/main" id="{687F1AB5-EE5C-D105-B0AC-BB5DF8D597B8}"/>
                </a:ext>
              </a:extLst>
            </p:cNvPr>
            <p:cNvSpPr/>
            <p:nvPr/>
          </p:nvSpPr>
          <p:spPr>
            <a:xfrm>
              <a:off x="1587950" y="4364738"/>
              <a:ext cx="6992927" cy="1039907"/>
            </a:xfrm>
            <a:prstGeom prst="rect">
              <a:avLst/>
            </a:prstGeom>
            <a:grpFill/>
            <a:ln>
              <a:noFill/>
            </a:ln>
          </p:spPr>
          <p:txBody>
            <a:bodyPr wrap="square" lIns="0" tIns="0" rIns="0" bIns="0" rtlCol="0" anchor="ctr"/>
            <a:lstStyle/>
            <a:p>
              <a:pPr>
                <a:lnSpc>
                  <a:spcPct val="120000"/>
                </a:lnSpc>
              </a:pPr>
              <a:r>
                <a:rPr lang="en-US" i="1" dirty="0">
                  <a:solidFill>
                    <a:schemeClr val="accent1"/>
                  </a:solidFill>
                  <a:latin typeface="Calibri" pitchFamily="34" charset="0"/>
                  <a:ea typeface="Calibri" pitchFamily="34" charset="-122"/>
                  <a:cs typeface="Calibri" pitchFamily="34" charset="-120"/>
                </a:rPr>
                <a:t>A daily board near the cafeteria serving counter displays the previous day's food waste quantity</a:t>
              </a:r>
              <a:r>
                <a:rPr lang="en-US" dirty="0">
                  <a:latin typeface="Calibri" pitchFamily="34" charset="0"/>
                  <a:ea typeface="Calibri" pitchFamily="34" charset="-122"/>
                  <a:cs typeface="Calibri" pitchFamily="34" charset="-120"/>
                </a:rPr>
                <a:t>, updated every day by canteen staff. Educational posters showing food production effort are displayed in dining areas. Raises portioning awareness among all campus occupants.</a:t>
              </a:r>
            </a:p>
          </p:txBody>
        </p:sp>
      </p:grpSp>
      <p:sp>
        <p:nvSpPr>
          <p:cNvPr id="11" name="Text 1">
            <a:extLst>
              <a:ext uri="{FF2B5EF4-FFF2-40B4-BE49-F238E27FC236}">
                <a16:creationId xmlns:a16="http://schemas.microsoft.com/office/drawing/2014/main" id="{98E4D42A-332E-4CBE-233D-86CA371E63B5}"/>
              </a:ext>
            </a:extLst>
          </p:cNvPr>
          <p:cNvSpPr/>
          <p:nvPr/>
        </p:nvSpPr>
        <p:spPr>
          <a:xfrm>
            <a:off x="599515" y="262255"/>
            <a:ext cx="6858000" cy="502920"/>
          </a:xfrm>
          <a:prstGeom prst="rect">
            <a:avLst/>
          </a:prstGeom>
          <a:noFill/>
          <a:ln/>
        </p:spPr>
        <p:txBody>
          <a:bodyPr wrap="square" lIns="0" tIns="0" rIns="0" bIns="0" rtlCol="0" anchor="ctr"/>
          <a:lstStyle/>
          <a:p>
            <a:pPr marL="0" indent="0">
              <a:buNone/>
            </a:pPr>
            <a:r>
              <a:rPr lang="en-US" sz="4400" b="1" dirty="0">
                <a:solidFill>
                  <a:schemeClr val="accent1"/>
                </a:solidFill>
                <a:latin typeface="Calibri" pitchFamily="34" charset="0"/>
                <a:ea typeface="Calibri" pitchFamily="34" charset="-122"/>
                <a:cs typeface="Calibri" pitchFamily="34" charset="-120"/>
              </a:rPr>
              <a:t>Innovation</a:t>
            </a:r>
            <a:endParaRPr lang="en-US" sz="4400" dirty="0">
              <a:solidFill>
                <a:schemeClr val="accent1"/>
              </a:solidFill>
            </a:endParaRPr>
          </a:p>
        </p:txBody>
      </p:sp>
      <p:sp>
        <p:nvSpPr>
          <p:cNvPr id="13" name="TextBox 12">
            <a:extLst>
              <a:ext uri="{FF2B5EF4-FFF2-40B4-BE49-F238E27FC236}">
                <a16:creationId xmlns:a16="http://schemas.microsoft.com/office/drawing/2014/main" id="{9FA470F8-86B6-615C-EC0E-2154C1611010}"/>
              </a:ext>
            </a:extLst>
          </p:cNvPr>
          <p:cNvSpPr txBox="1"/>
          <p:nvPr/>
        </p:nvSpPr>
        <p:spPr>
          <a:xfrm>
            <a:off x="7157816" y="5170308"/>
            <a:ext cx="4649495" cy="738664"/>
          </a:xfrm>
          <a:prstGeom prst="rect">
            <a:avLst/>
          </a:prstGeom>
          <a:noFill/>
        </p:spPr>
        <p:txBody>
          <a:bodyPr wrap="square" rtlCol="0">
            <a:spAutoFit/>
          </a:bodyPr>
          <a:lstStyle/>
          <a:p>
            <a:r>
              <a:rPr lang="en-US" sz="1400" i="1" dirty="0"/>
              <a:t>Food portioning related educational posters showing how much quantity of food was wasted on the previous day is placed near the serving counters </a:t>
            </a:r>
          </a:p>
        </p:txBody>
      </p:sp>
      <p:pic>
        <p:nvPicPr>
          <p:cNvPr id="14" name="Picture 13">
            <a:extLst>
              <a:ext uri="{FF2B5EF4-FFF2-40B4-BE49-F238E27FC236}">
                <a16:creationId xmlns:a16="http://schemas.microsoft.com/office/drawing/2014/main" id="{F36EA765-4AD1-04D0-A098-ABA378F0D4EA}"/>
              </a:ext>
            </a:extLst>
          </p:cNvPr>
          <p:cNvPicPr>
            <a:picLocks noChangeAspect="1"/>
          </p:cNvPicPr>
          <p:nvPr/>
        </p:nvPicPr>
        <p:blipFill>
          <a:blip r:embed="rId3"/>
          <a:srcRect l="6018" r="6018"/>
          <a:stretch>
            <a:fillRect/>
          </a:stretch>
        </p:blipFill>
        <p:spPr>
          <a:xfrm>
            <a:off x="7258950" y="1667564"/>
            <a:ext cx="4548362" cy="3393454"/>
          </a:xfrm>
          <a:prstGeom prst="rect">
            <a:avLst/>
          </a:prstGeom>
        </p:spPr>
      </p:pic>
    </p:spTree>
    <p:extLst>
      <p:ext uri="{BB962C8B-B14F-4D97-AF65-F5344CB8AC3E}">
        <p14:creationId xmlns:p14="http://schemas.microsoft.com/office/powerpoint/2010/main" val="73405801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DFA4535-AC6E-5940-8DE3-2AC7DAF6BDA4}"/>
              </a:ext>
            </a:extLst>
          </p:cNvPr>
          <p:cNvCxnSpPr/>
          <p:nvPr/>
        </p:nvCxnSpPr>
        <p:spPr>
          <a:xfrm>
            <a:off x="1164236" y="1294174"/>
            <a:ext cx="9863527" cy="0"/>
          </a:xfrm>
          <a:prstGeom prst="line">
            <a:avLst/>
          </a:prstGeom>
          <a:ln/>
        </p:spPr>
        <p:style>
          <a:lnRef idx="3">
            <a:schemeClr val="accent6"/>
          </a:lnRef>
          <a:fillRef idx="0">
            <a:schemeClr val="accent6"/>
          </a:fillRef>
          <a:effectRef idx="2">
            <a:schemeClr val="accent6"/>
          </a:effectRef>
          <a:fontRef idx="minor">
            <a:schemeClr val="tx1"/>
          </a:fontRef>
        </p:style>
      </p:cxnSp>
      <p:sp>
        <p:nvSpPr>
          <p:cNvPr id="4" name="TextBox 3">
            <a:extLst>
              <a:ext uri="{FF2B5EF4-FFF2-40B4-BE49-F238E27FC236}">
                <a16:creationId xmlns:a16="http://schemas.microsoft.com/office/drawing/2014/main" id="{EFB07C35-3778-B344-932E-8AD3C93AF748}"/>
              </a:ext>
            </a:extLst>
          </p:cNvPr>
          <p:cNvSpPr txBox="1"/>
          <p:nvPr/>
        </p:nvSpPr>
        <p:spPr>
          <a:xfrm>
            <a:off x="867355" y="1536174"/>
            <a:ext cx="6391596" cy="4708981"/>
          </a:xfrm>
          <a:prstGeom prst="rect">
            <a:avLst/>
          </a:prstGeom>
          <a:noFill/>
        </p:spPr>
        <p:txBody>
          <a:bodyPr wrap="square" rtlCol="0">
            <a:spAutoFit/>
          </a:bodyPr>
          <a:lstStyle/>
          <a:p>
            <a:pPr marL="342900" indent="-342900">
              <a:buFont typeface="Arial" panose="020B0604020202020204" pitchFamily="34" charset="0"/>
              <a:buChar char="•"/>
            </a:pPr>
            <a:r>
              <a:rPr lang="en-US" sz="2000" b="1" dirty="0"/>
              <a:t>Best Practice</a:t>
            </a:r>
            <a:br>
              <a:rPr lang="en-US" sz="2000" dirty="0"/>
            </a:br>
            <a:r>
              <a:rPr lang="en-US" sz="2000" dirty="0"/>
              <a:t>The facility processes organic waste through an on-site Organic Waste Composter (OWC), converting wet waste generated on campus into nutrient-rich compost. This supports a closed-loop waste management system by transforming organic waste into a useful resource.</a:t>
            </a:r>
          </a:p>
          <a:p>
            <a:pPr marL="342900" indent="-342900">
              <a:buFont typeface="Arial" panose="020B0604020202020204" pitchFamily="34" charset="0"/>
              <a:buChar char="•"/>
            </a:pPr>
            <a:r>
              <a:rPr lang="en-US" sz="2000" b="1" dirty="0"/>
              <a:t>Action Taken</a:t>
            </a:r>
            <a:br>
              <a:rPr lang="en-US" sz="2000" dirty="0"/>
            </a:br>
            <a:r>
              <a:rPr lang="en-US" sz="2000" dirty="0"/>
              <a:t>The compost produced is utilized within the campus for landscaping, including native trees, turf areas, and terrace gardens. This practice reduces dependence on external waste disposal, promotes on-site resource recovery, and minimizes environmental impact through efficient reuse of organic waste.</a:t>
            </a:r>
          </a:p>
        </p:txBody>
      </p:sp>
      <p:sp>
        <p:nvSpPr>
          <p:cNvPr id="6" name="TextBox 5">
            <a:extLst>
              <a:ext uri="{FF2B5EF4-FFF2-40B4-BE49-F238E27FC236}">
                <a16:creationId xmlns:a16="http://schemas.microsoft.com/office/drawing/2014/main" id="{679011BD-AF52-4E6A-2971-A6E0DA97CB3A}"/>
              </a:ext>
            </a:extLst>
          </p:cNvPr>
          <p:cNvSpPr txBox="1"/>
          <p:nvPr/>
        </p:nvSpPr>
        <p:spPr>
          <a:xfrm>
            <a:off x="1164236" y="524114"/>
            <a:ext cx="9475671" cy="707886"/>
          </a:xfrm>
          <a:prstGeom prst="rect">
            <a:avLst/>
          </a:prstGeom>
          <a:noFill/>
        </p:spPr>
        <p:txBody>
          <a:bodyPr wrap="none" rtlCol="0">
            <a:spAutoFit/>
          </a:bodyPr>
          <a:lstStyle/>
          <a:p>
            <a:r>
              <a:rPr lang="en-US" sz="4000" b="1" dirty="0">
                <a:solidFill>
                  <a:schemeClr val="accent1"/>
                </a:solidFill>
                <a:latin typeface="Arial" panose="020B0604020202020204" pitchFamily="34" charset="0"/>
                <a:cs typeface="Arial" panose="020B0604020202020204" pitchFamily="34" charset="0"/>
              </a:rPr>
              <a:t>Credit category: Closed Loop System </a:t>
            </a:r>
          </a:p>
        </p:txBody>
      </p:sp>
      <p:sp>
        <p:nvSpPr>
          <p:cNvPr id="2" name="TextBox 1">
            <a:extLst>
              <a:ext uri="{FF2B5EF4-FFF2-40B4-BE49-F238E27FC236}">
                <a16:creationId xmlns:a16="http://schemas.microsoft.com/office/drawing/2014/main" id="{A386AEBF-965E-73FA-1E09-A569AF297494}"/>
              </a:ext>
            </a:extLst>
          </p:cNvPr>
          <p:cNvSpPr txBox="1"/>
          <p:nvPr/>
        </p:nvSpPr>
        <p:spPr>
          <a:xfrm>
            <a:off x="7446521" y="5972120"/>
            <a:ext cx="3964560" cy="523220"/>
          </a:xfrm>
          <a:prstGeom prst="rect">
            <a:avLst/>
          </a:prstGeom>
          <a:noFill/>
        </p:spPr>
        <p:txBody>
          <a:bodyPr wrap="square" rtlCol="0">
            <a:spAutoFit/>
          </a:bodyPr>
          <a:lstStyle/>
          <a:p>
            <a:r>
              <a:rPr lang="en-US" sz="1400" i="1" dirty="0"/>
              <a:t>Organic compostables converted into manure in the on-site composter.</a:t>
            </a:r>
          </a:p>
        </p:txBody>
      </p:sp>
      <p:pic>
        <p:nvPicPr>
          <p:cNvPr id="8" name="Picture 7">
            <a:extLst>
              <a:ext uri="{FF2B5EF4-FFF2-40B4-BE49-F238E27FC236}">
                <a16:creationId xmlns:a16="http://schemas.microsoft.com/office/drawing/2014/main" id="{FFB3BF8A-346B-D734-845B-11F1AC86139A}"/>
              </a:ext>
            </a:extLst>
          </p:cNvPr>
          <p:cNvPicPr>
            <a:picLocks noChangeAspect="1"/>
          </p:cNvPicPr>
          <p:nvPr/>
        </p:nvPicPr>
        <p:blipFill>
          <a:blip r:embed="rId2"/>
          <a:srcRect b="13016"/>
          <a:stretch>
            <a:fillRect/>
          </a:stretch>
        </p:blipFill>
        <p:spPr>
          <a:xfrm>
            <a:off x="7549661" y="1610134"/>
            <a:ext cx="3563968" cy="4159624"/>
          </a:xfrm>
          <a:prstGeom prst="rect">
            <a:avLst/>
          </a:prstGeom>
        </p:spPr>
      </p:pic>
    </p:spTree>
    <p:extLst>
      <p:ext uri="{BB962C8B-B14F-4D97-AF65-F5344CB8AC3E}">
        <p14:creationId xmlns:p14="http://schemas.microsoft.com/office/powerpoint/2010/main" val="1327408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5BF9144A-69C9-1C49-AC82-6381727BFD3E}"/>
              </a:ext>
            </a:extLst>
          </p:cNvPr>
          <p:cNvPicPr>
            <a:picLocks noChangeAspect="1"/>
          </p:cNvPicPr>
          <p:nvPr/>
        </p:nvPicPr>
        <p:blipFill>
          <a:blip r:embed="rId3"/>
          <a:srcRect t="7797" b="7797"/>
          <a:stretch/>
        </p:blipFill>
        <p:spPr>
          <a:xfrm>
            <a:off x="0" y="0"/>
            <a:ext cx="12192000" cy="6858000"/>
          </a:xfrm>
          <a:prstGeom prst="rect">
            <a:avLst/>
          </a:prstGeom>
          <a:solidFill>
            <a:schemeClr val="bg1"/>
          </a:solidFill>
        </p:spPr>
      </p:pic>
      <p:sp>
        <p:nvSpPr>
          <p:cNvPr id="10" name="Rectangle 9">
            <a:extLst>
              <a:ext uri="{FF2B5EF4-FFF2-40B4-BE49-F238E27FC236}">
                <a16:creationId xmlns:a16="http://schemas.microsoft.com/office/drawing/2014/main" id="{D939C3C1-54DD-6E4D-B97F-4BB3558734E2}"/>
              </a:ext>
            </a:extLst>
          </p:cNvPr>
          <p:cNvSpPr/>
          <p:nvPr/>
        </p:nvSpPr>
        <p:spPr>
          <a:xfrm>
            <a:off x="0" y="0"/>
            <a:ext cx="12192000" cy="6858000"/>
          </a:xfrm>
          <a:prstGeom prst="rect">
            <a:avLst/>
          </a:prstGeom>
          <a:solidFill>
            <a:schemeClr val="accent1">
              <a:alpha val="815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400"/>
              </a:lnSpc>
            </a:pPr>
            <a:endParaRPr lang="en-US" sz="1800" i="1" dirty="0">
              <a:solidFill>
                <a:schemeClr val="bg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FC7CB87D-1880-9C45-9359-8E4C7C42C2DC}"/>
              </a:ext>
            </a:extLst>
          </p:cNvPr>
          <p:cNvCxnSpPr>
            <a:cxnSpLocks/>
          </p:cNvCxnSpPr>
          <p:nvPr/>
        </p:nvCxnSpPr>
        <p:spPr>
          <a:xfrm>
            <a:off x="3352800" y="2634521"/>
            <a:ext cx="54864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4DAB19A-0A5C-0C4A-A6FD-545A9C1A41A8}"/>
              </a:ext>
            </a:extLst>
          </p:cNvPr>
          <p:cNvSpPr txBox="1"/>
          <p:nvPr/>
        </p:nvSpPr>
        <p:spPr>
          <a:xfrm>
            <a:off x="901700" y="2799796"/>
            <a:ext cx="10426700" cy="2677656"/>
          </a:xfrm>
          <a:prstGeom prst="rect">
            <a:avLst/>
          </a:prstGeom>
          <a:noFill/>
        </p:spPr>
        <p:txBody>
          <a:bodyPr wrap="square" rtlCol="0" anchor="ctr" anchorCtr="0">
            <a:spAutoFit/>
          </a:bodyPr>
          <a:lstStyle/>
          <a:p>
            <a:pPr algn="ctr"/>
            <a:r>
              <a:rPr lang="en-US" sz="2800" dirty="0">
                <a:solidFill>
                  <a:schemeClr val="bg1"/>
                </a:solidFill>
                <a:latin typeface="Arial" panose="020B0604020202020204" pitchFamily="34" charset="0"/>
                <a:cs typeface="Arial" panose="020B0604020202020204" pitchFamily="34" charset="0"/>
              </a:rPr>
              <a:t>Zero waste is not a destination, it is a discipline. Every kilogram diverted, every pallet upcycled, every employee who chooses the right bin is a step that matters. At PVNA, we have shown that with the right systems, the right culture, and the right partnerships, manufacturing and sustainability can coexist and thrive together.</a:t>
            </a:r>
          </a:p>
        </p:txBody>
      </p:sp>
      <p:pic>
        <p:nvPicPr>
          <p:cNvPr id="13" name="Graphic 12">
            <a:extLst>
              <a:ext uri="{FF2B5EF4-FFF2-40B4-BE49-F238E27FC236}">
                <a16:creationId xmlns:a16="http://schemas.microsoft.com/office/drawing/2014/main" id="{E0B8AEBC-9B08-7143-AC74-EB6092B98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381623" y="1435034"/>
            <a:ext cx="993039" cy="840773"/>
          </a:xfrm>
          <a:prstGeom prst="rect">
            <a:avLst/>
          </a:prstGeom>
        </p:spPr>
      </p:pic>
      <p:sp>
        <p:nvSpPr>
          <p:cNvPr id="2" name="TextBox 1">
            <a:extLst>
              <a:ext uri="{FF2B5EF4-FFF2-40B4-BE49-F238E27FC236}">
                <a16:creationId xmlns:a16="http://schemas.microsoft.com/office/drawing/2014/main" id="{2F52EACD-1FAF-04BE-A20F-811AD27B807C}"/>
              </a:ext>
            </a:extLst>
          </p:cNvPr>
          <p:cNvSpPr txBox="1"/>
          <p:nvPr/>
        </p:nvSpPr>
        <p:spPr>
          <a:xfrm>
            <a:off x="4246510" y="5860437"/>
            <a:ext cx="3698975" cy="646331"/>
          </a:xfrm>
          <a:prstGeom prst="rect">
            <a:avLst/>
          </a:prstGeom>
          <a:noFill/>
        </p:spPr>
        <p:txBody>
          <a:bodyPr wrap="square" rtlCol="0">
            <a:spAutoFit/>
          </a:bodyPr>
          <a:lstStyle/>
          <a:p>
            <a:pPr algn="ctr"/>
            <a:r>
              <a:rPr lang="en-US" i="1" dirty="0" err="1">
                <a:solidFill>
                  <a:schemeClr val="bg1"/>
                </a:solidFill>
                <a:latin typeface="Arial" panose="020B0604020202020204" pitchFamily="34" charset="0"/>
                <a:cs typeface="Arial" panose="020B0604020202020204" pitchFamily="34" charset="0"/>
              </a:rPr>
              <a:t>Mr</a:t>
            </a:r>
            <a:r>
              <a:rPr lang="en-US" i="1" dirty="0">
                <a:solidFill>
                  <a:schemeClr val="bg1"/>
                </a:solidFill>
                <a:latin typeface="Arial" panose="020B0604020202020204" pitchFamily="34" charset="0"/>
                <a:cs typeface="Arial" panose="020B0604020202020204" pitchFamily="34" charset="0"/>
              </a:rPr>
              <a:t> Rahul Dubey</a:t>
            </a:r>
            <a:r>
              <a:rPr lang="en-US" sz="1800" i="1" dirty="0">
                <a:solidFill>
                  <a:schemeClr val="bg1"/>
                </a:solidFill>
                <a:latin typeface="Arial" panose="020B0604020202020204" pitchFamily="34" charset="0"/>
                <a:cs typeface="Arial" panose="020B0604020202020204" pitchFamily="34" charset="0"/>
              </a:rPr>
              <a:t>, </a:t>
            </a:r>
            <a:r>
              <a:rPr lang="en-US" i="1" dirty="0">
                <a:solidFill>
                  <a:schemeClr val="bg1"/>
                </a:solidFill>
                <a:latin typeface="Arial" panose="020B0604020202020204" pitchFamily="34" charset="0"/>
                <a:cs typeface="Arial" panose="020B0604020202020204" pitchFamily="34" charset="0"/>
              </a:rPr>
              <a:t>Padmini VNA Mechatronics Ltd.</a:t>
            </a:r>
            <a:endParaRPr lang="en-US" sz="1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215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F4D99C-8D98-0549-8886-070E48D91083}"/>
              </a:ext>
            </a:extLst>
          </p:cNvPr>
          <p:cNvSpPr txBox="1"/>
          <p:nvPr/>
        </p:nvSpPr>
        <p:spPr>
          <a:xfrm>
            <a:off x="1457313" y="2551835"/>
            <a:ext cx="8778609" cy="1754326"/>
          </a:xfrm>
          <a:prstGeom prst="rect">
            <a:avLst/>
          </a:prstGeom>
          <a:noFill/>
        </p:spPr>
        <p:txBody>
          <a:bodyPr wrap="square" rtlCol="0" anchor="ctr" anchorCtr="0">
            <a:spAutoFit/>
          </a:bodyPr>
          <a:lstStyle/>
          <a:p>
            <a:pPr algn="ctr"/>
            <a:r>
              <a:rPr lang="en-US" sz="5400" b="1" dirty="0">
                <a:solidFill>
                  <a:schemeClr val="bg1"/>
                </a:solidFill>
                <a:latin typeface="Arial" panose="020B0604020202020204" pitchFamily="34" charset="0"/>
                <a:cs typeface="Arial" panose="020B0604020202020204" pitchFamily="34" charset="0"/>
              </a:rPr>
              <a:t>Zero waste is our mission</a:t>
            </a:r>
          </a:p>
          <a:p>
            <a:pPr algn="ctr"/>
            <a:r>
              <a:rPr lang="en-US" sz="5400" dirty="0" err="1">
                <a:solidFill>
                  <a:schemeClr val="bg1"/>
                </a:solidFill>
                <a:latin typeface="Arial" panose="020B0604020202020204" pitchFamily="34" charset="0"/>
                <a:cs typeface="Arial" panose="020B0604020202020204" pitchFamily="34" charset="0"/>
              </a:rPr>
              <a:t>true.gbci.org</a:t>
            </a:r>
            <a:endParaRPr lang="en-US"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920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8DE5D1-DEFD-AE4A-ADE6-A54945355A28}"/>
              </a:ext>
            </a:extLst>
          </p:cNvPr>
          <p:cNvSpPr txBox="1">
            <a:spLocks/>
          </p:cNvSpPr>
          <p:nvPr/>
        </p:nvSpPr>
        <p:spPr>
          <a:xfrm>
            <a:off x="1135180" y="880087"/>
            <a:ext cx="9757845" cy="665078"/>
          </a:xfrm>
          <a:prstGeom prst="rect">
            <a:avLst/>
          </a:prstGeom>
        </p:spPr>
        <p:txBody>
          <a:bodyPr>
            <a:normAutofit lnSpcReduction="1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tx2"/>
                </a:solidFill>
              </a:rPr>
              <a:t>Why zero waste?</a:t>
            </a:r>
          </a:p>
        </p:txBody>
      </p:sp>
      <p:grpSp>
        <p:nvGrpSpPr>
          <p:cNvPr id="76" name="Group 75">
            <a:extLst>
              <a:ext uri="{FF2B5EF4-FFF2-40B4-BE49-F238E27FC236}">
                <a16:creationId xmlns:a16="http://schemas.microsoft.com/office/drawing/2014/main" id="{CC26963A-0983-2A80-CE17-EE1A7DEE9966}"/>
              </a:ext>
            </a:extLst>
          </p:cNvPr>
          <p:cNvGrpSpPr/>
          <p:nvPr/>
        </p:nvGrpSpPr>
        <p:grpSpPr>
          <a:xfrm>
            <a:off x="304800" y="1829204"/>
            <a:ext cx="11564471" cy="4437126"/>
            <a:chOff x="1307592" y="2153677"/>
            <a:chExt cx="8677658" cy="3794760"/>
          </a:xfrm>
          <a:solidFill>
            <a:schemeClr val="bg1">
              <a:lumMod val="95000"/>
            </a:schemeClr>
          </a:solidFill>
        </p:grpSpPr>
        <p:sp>
          <p:nvSpPr>
            <p:cNvPr id="40" name="Shape 3">
              <a:extLst>
                <a:ext uri="{FF2B5EF4-FFF2-40B4-BE49-F238E27FC236}">
                  <a16:creationId xmlns:a16="http://schemas.microsoft.com/office/drawing/2014/main" id="{5BDB08B4-B526-B523-51C3-6645ACBC9FF0}"/>
                </a:ext>
              </a:extLst>
            </p:cNvPr>
            <p:cNvSpPr/>
            <p:nvPr/>
          </p:nvSpPr>
          <p:spPr>
            <a:xfrm>
              <a:off x="1307592" y="2153677"/>
              <a:ext cx="278892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2400"/>
            </a:p>
          </p:txBody>
        </p:sp>
        <p:sp>
          <p:nvSpPr>
            <p:cNvPr id="43" name="Text 5">
              <a:extLst>
                <a:ext uri="{FF2B5EF4-FFF2-40B4-BE49-F238E27FC236}">
                  <a16:creationId xmlns:a16="http://schemas.microsoft.com/office/drawing/2014/main" id="{D5AA4AC5-E40E-EA7B-BA8B-8191C180BF70}"/>
                </a:ext>
              </a:extLst>
            </p:cNvPr>
            <p:cNvSpPr/>
            <p:nvPr/>
          </p:nvSpPr>
          <p:spPr>
            <a:xfrm>
              <a:off x="1472184" y="2336557"/>
              <a:ext cx="2624329" cy="457200"/>
            </a:xfrm>
            <a:prstGeom prst="rect">
              <a:avLst/>
            </a:prstGeom>
            <a:grpFill/>
            <a:ln>
              <a:noFill/>
            </a:ln>
          </p:spPr>
          <p:txBody>
            <a:bodyPr wrap="square" lIns="0" tIns="0" rIns="0" bIns="0" rtlCol="0" anchor="ctr"/>
            <a:lstStyle/>
            <a:p>
              <a:pPr marL="0" indent="0">
                <a:buNone/>
              </a:pPr>
              <a:r>
                <a:rPr lang="en-US" sz="2000" b="1" dirty="0">
                  <a:latin typeface="Calibri" pitchFamily="34" charset="0"/>
                  <a:ea typeface="Calibri" pitchFamily="34" charset="-122"/>
                  <a:cs typeface="Calibri" pitchFamily="34" charset="-120"/>
                </a:rPr>
                <a:t>Environmental Stewardship</a:t>
              </a:r>
              <a:endParaRPr lang="en-US" sz="2000" dirty="0"/>
            </a:p>
          </p:txBody>
        </p:sp>
        <p:sp>
          <p:nvSpPr>
            <p:cNvPr id="44" name="Shape 6">
              <a:extLst>
                <a:ext uri="{FF2B5EF4-FFF2-40B4-BE49-F238E27FC236}">
                  <a16:creationId xmlns:a16="http://schemas.microsoft.com/office/drawing/2014/main" id="{303B8C75-CE40-73B6-9028-21B5D7453F96}"/>
                </a:ext>
              </a:extLst>
            </p:cNvPr>
            <p:cNvSpPr/>
            <p:nvPr/>
          </p:nvSpPr>
          <p:spPr>
            <a:xfrm>
              <a:off x="1472184" y="2866909"/>
              <a:ext cx="2468880" cy="0"/>
            </a:xfrm>
            <a:prstGeom prst="line">
              <a:avLst/>
            </a:prstGeom>
            <a:grpFill/>
            <a:ln w="9525">
              <a:noFill/>
              <a:prstDash val="solid"/>
            </a:ln>
          </p:spPr>
          <p:txBody>
            <a:bodyPr/>
            <a:lstStyle/>
            <a:p>
              <a:endParaRPr lang="en-IN" sz="2400"/>
            </a:p>
          </p:txBody>
        </p:sp>
        <p:sp>
          <p:nvSpPr>
            <p:cNvPr id="45" name="Text 7">
              <a:extLst>
                <a:ext uri="{FF2B5EF4-FFF2-40B4-BE49-F238E27FC236}">
                  <a16:creationId xmlns:a16="http://schemas.microsoft.com/office/drawing/2014/main" id="{9923AB9D-8D4F-AE72-D4B5-2D6F1DE01F8D}"/>
                </a:ext>
              </a:extLst>
            </p:cNvPr>
            <p:cNvSpPr/>
            <p:nvPr/>
          </p:nvSpPr>
          <p:spPr>
            <a:xfrm>
              <a:off x="1472184" y="2958349"/>
              <a:ext cx="2468880" cy="914400"/>
            </a:xfrm>
            <a:prstGeom prst="rect">
              <a:avLst/>
            </a:prstGeom>
            <a:grpFill/>
            <a:ln>
              <a:noFill/>
            </a:ln>
          </p:spPr>
          <p:txBody>
            <a:bodyPr wrap="square" lIns="0" tIns="0" rIns="0" bIns="0" rtlCol="0" anchor="ctr"/>
            <a:lstStyle/>
            <a:p>
              <a:pPr marL="0" indent="0">
                <a:lnSpc>
                  <a:spcPct val="125000"/>
                </a:lnSpc>
                <a:buNone/>
              </a:pPr>
              <a:r>
                <a:rPr lang="en-US" sz="1200" dirty="0">
                  <a:latin typeface="Calibri" pitchFamily="34" charset="0"/>
                  <a:ea typeface="Calibri" pitchFamily="34" charset="-122"/>
                  <a:cs typeface="Calibri" pitchFamily="34" charset="-120"/>
                </a:rPr>
                <a:t>Committed to minimizing ecological impact under the Made in India initiative, reducing landfill dependency.</a:t>
              </a:r>
              <a:endParaRPr lang="en-US" sz="1200" dirty="0"/>
            </a:p>
          </p:txBody>
        </p:sp>
        <p:sp>
          <p:nvSpPr>
            <p:cNvPr id="46" name="Shape 8">
              <a:extLst>
                <a:ext uri="{FF2B5EF4-FFF2-40B4-BE49-F238E27FC236}">
                  <a16:creationId xmlns:a16="http://schemas.microsoft.com/office/drawing/2014/main" id="{29C2750F-8A2E-575F-D6CD-24604065961A}"/>
                </a:ext>
              </a:extLst>
            </p:cNvPr>
            <p:cNvSpPr/>
            <p:nvPr/>
          </p:nvSpPr>
          <p:spPr>
            <a:xfrm>
              <a:off x="4251960" y="2153677"/>
              <a:ext cx="278892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2400"/>
            </a:p>
          </p:txBody>
        </p:sp>
        <p:sp>
          <p:nvSpPr>
            <p:cNvPr id="49" name="Text 10">
              <a:extLst>
                <a:ext uri="{FF2B5EF4-FFF2-40B4-BE49-F238E27FC236}">
                  <a16:creationId xmlns:a16="http://schemas.microsoft.com/office/drawing/2014/main" id="{64D6E4F4-BB07-F4D7-B6B2-8F11A2D1FB75}"/>
                </a:ext>
              </a:extLst>
            </p:cNvPr>
            <p:cNvSpPr/>
            <p:nvPr/>
          </p:nvSpPr>
          <p:spPr>
            <a:xfrm>
              <a:off x="4416551" y="2336557"/>
              <a:ext cx="2624329" cy="457200"/>
            </a:xfrm>
            <a:prstGeom prst="rect">
              <a:avLst/>
            </a:prstGeom>
            <a:grpFill/>
            <a:ln>
              <a:noFill/>
            </a:ln>
          </p:spPr>
          <p:txBody>
            <a:bodyPr wrap="square" lIns="0" tIns="0" rIns="0" bIns="0" rtlCol="0" anchor="ctr"/>
            <a:lstStyle/>
            <a:p>
              <a:pPr marL="0" indent="0">
                <a:buNone/>
              </a:pPr>
              <a:r>
                <a:rPr lang="en-US" sz="2000" b="1" dirty="0">
                  <a:latin typeface="Calibri" pitchFamily="34" charset="0"/>
                  <a:ea typeface="Calibri" pitchFamily="34" charset="-122"/>
                  <a:cs typeface="Calibri" pitchFamily="34" charset="-120"/>
                </a:rPr>
                <a:t>Circular Economy Leadership</a:t>
              </a:r>
              <a:endParaRPr lang="en-US" sz="2000" dirty="0"/>
            </a:p>
          </p:txBody>
        </p:sp>
        <p:sp>
          <p:nvSpPr>
            <p:cNvPr id="50" name="Shape 11">
              <a:extLst>
                <a:ext uri="{FF2B5EF4-FFF2-40B4-BE49-F238E27FC236}">
                  <a16:creationId xmlns:a16="http://schemas.microsoft.com/office/drawing/2014/main" id="{A3F346E3-3768-573B-9186-E57EA151215E}"/>
                </a:ext>
              </a:extLst>
            </p:cNvPr>
            <p:cNvSpPr/>
            <p:nvPr/>
          </p:nvSpPr>
          <p:spPr>
            <a:xfrm>
              <a:off x="4416552" y="2866909"/>
              <a:ext cx="2468880" cy="0"/>
            </a:xfrm>
            <a:prstGeom prst="line">
              <a:avLst/>
            </a:prstGeom>
            <a:grpFill/>
            <a:ln w="9525">
              <a:noFill/>
              <a:prstDash val="solid"/>
            </a:ln>
          </p:spPr>
          <p:txBody>
            <a:bodyPr/>
            <a:lstStyle/>
            <a:p>
              <a:endParaRPr lang="en-IN" sz="2400"/>
            </a:p>
          </p:txBody>
        </p:sp>
        <p:sp>
          <p:nvSpPr>
            <p:cNvPr id="51" name="Text 12">
              <a:extLst>
                <a:ext uri="{FF2B5EF4-FFF2-40B4-BE49-F238E27FC236}">
                  <a16:creationId xmlns:a16="http://schemas.microsoft.com/office/drawing/2014/main" id="{F706B830-B19A-55AF-D989-4B61D2D38AFE}"/>
                </a:ext>
              </a:extLst>
            </p:cNvPr>
            <p:cNvSpPr/>
            <p:nvPr/>
          </p:nvSpPr>
          <p:spPr>
            <a:xfrm>
              <a:off x="4416552" y="2958349"/>
              <a:ext cx="2468880" cy="914400"/>
            </a:xfrm>
            <a:prstGeom prst="rect">
              <a:avLst/>
            </a:prstGeom>
            <a:grpFill/>
            <a:ln>
              <a:noFill/>
            </a:ln>
          </p:spPr>
          <p:txBody>
            <a:bodyPr wrap="square" lIns="0" tIns="0" rIns="0" bIns="0" rtlCol="0" anchor="ctr"/>
            <a:lstStyle/>
            <a:p>
              <a:pPr marL="0" indent="0">
                <a:lnSpc>
                  <a:spcPct val="125000"/>
                </a:lnSpc>
                <a:buNone/>
              </a:pPr>
              <a:r>
                <a:rPr lang="en-US" sz="1200" dirty="0">
                  <a:latin typeface="Calibri" pitchFamily="34" charset="0"/>
                  <a:ea typeface="Calibri" pitchFamily="34" charset="-122"/>
                  <a:cs typeface="Calibri" pitchFamily="34" charset="-120"/>
                </a:rPr>
                <a:t>Converting waste into resources on-campus with the OWC, upcycling pallets, and sourcing reusable packaging from vendors.</a:t>
              </a:r>
              <a:endParaRPr lang="en-US" sz="1200" dirty="0"/>
            </a:p>
          </p:txBody>
        </p:sp>
        <p:sp>
          <p:nvSpPr>
            <p:cNvPr id="52" name="Shape 13">
              <a:extLst>
                <a:ext uri="{FF2B5EF4-FFF2-40B4-BE49-F238E27FC236}">
                  <a16:creationId xmlns:a16="http://schemas.microsoft.com/office/drawing/2014/main" id="{A325431B-A24A-F2EB-16BE-7758D36DAA4C}"/>
                </a:ext>
              </a:extLst>
            </p:cNvPr>
            <p:cNvSpPr/>
            <p:nvPr/>
          </p:nvSpPr>
          <p:spPr>
            <a:xfrm>
              <a:off x="7196328" y="2153677"/>
              <a:ext cx="278892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2400" dirty="0"/>
            </a:p>
          </p:txBody>
        </p:sp>
        <p:sp>
          <p:nvSpPr>
            <p:cNvPr id="55" name="Text 15">
              <a:extLst>
                <a:ext uri="{FF2B5EF4-FFF2-40B4-BE49-F238E27FC236}">
                  <a16:creationId xmlns:a16="http://schemas.microsoft.com/office/drawing/2014/main" id="{6E3541C9-79EC-3326-F1A6-58DD05E94624}"/>
                </a:ext>
              </a:extLst>
            </p:cNvPr>
            <p:cNvSpPr/>
            <p:nvPr/>
          </p:nvSpPr>
          <p:spPr>
            <a:xfrm>
              <a:off x="7360920" y="2336557"/>
              <a:ext cx="2624329" cy="457200"/>
            </a:xfrm>
            <a:prstGeom prst="rect">
              <a:avLst/>
            </a:prstGeom>
            <a:grpFill/>
            <a:ln>
              <a:noFill/>
            </a:ln>
          </p:spPr>
          <p:txBody>
            <a:bodyPr wrap="square" lIns="0" tIns="0" rIns="0" bIns="0" rtlCol="0" anchor="ctr"/>
            <a:lstStyle/>
            <a:p>
              <a:pPr marL="0" indent="0">
                <a:buNone/>
              </a:pPr>
              <a:r>
                <a:rPr lang="en-US" sz="2000" b="1" dirty="0">
                  <a:latin typeface="Calibri" pitchFamily="34" charset="0"/>
                  <a:ea typeface="Calibri" pitchFamily="34" charset="-122"/>
                  <a:cs typeface="Calibri" pitchFamily="34" charset="-120"/>
                </a:rPr>
                <a:t>Regulatory Compliance</a:t>
              </a:r>
              <a:endParaRPr lang="en-US" sz="2000" dirty="0"/>
            </a:p>
          </p:txBody>
        </p:sp>
        <p:sp>
          <p:nvSpPr>
            <p:cNvPr id="56" name="Shape 16">
              <a:extLst>
                <a:ext uri="{FF2B5EF4-FFF2-40B4-BE49-F238E27FC236}">
                  <a16:creationId xmlns:a16="http://schemas.microsoft.com/office/drawing/2014/main" id="{67E2413B-B28B-D148-5DEF-670A76377E63}"/>
                </a:ext>
              </a:extLst>
            </p:cNvPr>
            <p:cNvSpPr/>
            <p:nvPr/>
          </p:nvSpPr>
          <p:spPr>
            <a:xfrm>
              <a:off x="7360920" y="2866909"/>
              <a:ext cx="2468880" cy="0"/>
            </a:xfrm>
            <a:prstGeom prst="line">
              <a:avLst/>
            </a:prstGeom>
            <a:grpFill/>
            <a:ln w="9525">
              <a:noFill/>
              <a:prstDash val="solid"/>
            </a:ln>
          </p:spPr>
          <p:txBody>
            <a:bodyPr/>
            <a:lstStyle/>
            <a:p>
              <a:endParaRPr lang="en-IN" sz="2400"/>
            </a:p>
          </p:txBody>
        </p:sp>
        <p:sp>
          <p:nvSpPr>
            <p:cNvPr id="57" name="Text 17">
              <a:extLst>
                <a:ext uri="{FF2B5EF4-FFF2-40B4-BE49-F238E27FC236}">
                  <a16:creationId xmlns:a16="http://schemas.microsoft.com/office/drawing/2014/main" id="{F191E0C7-C237-481B-6F70-4E373EBA5028}"/>
                </a:ext>
              </a:extLst>
            </p:cNvPr>
            <p:cNvSpPr/>
            <p:nvPr/>
          </p:nvSpPr>
          <p:spPr>
            <a:xfrm>
              <a:off x="7360920" y="2958349"/>
              <a:ext cx="2468880" cy="914400"/>
            </a:xfrm>
            <a:prstGeom prst="rect">
              <a:avLst/>
            </a:prstGeom>
            <a:grpFill/>
            <a:ln>
              <a:noFill/>
            </a:ln>
          </p:spPr>
          <p:txBody>
            <a:bodyPr wrap="square" lIns="0" tIns="0" rIns="0" bIns="0" rtlCol="0" anchor="ctr"/>
            <a:lstStyle/>
            <a:p>
              <a:pPr marL="0" indent="0">
                <a:lnSpc>
                  <a:spcPct val="125000"/>
                </a:lnSpc>
                <a:buNone/>
              </a:pPr>
              <a:r>
                <a:rPr lang="en-US" sz="1200" dirty="0">
                  <a:latin typeface="Calibri" pitchFamily="34" charset="0"/>
                  <a:ea typeface="Calibri" pitchFamily="34" charset="-122"/>
                  <a:cs typeface="Calibri" pitchFamily="34" charset="-120"/>
                </a:rPr>
                <a:t>Meeting all HSPCB mandates including Solid Waste Management Rules, PWM Rules 2016, E-Waste Rules 2022, and Hazardous &amp; Other Wastes Rules 2024.</a:t>
              </a:r>
              <a:endParaRPr lang="en-US" sz="1200" dirty="0"/>
            </a:p>
          </p:txBody>
        </p:sp>
        <p:sp>
          <p:nvSpPr>
            <p:cNvPr id="58" name="Shape 18">
              <a:extLst>
                <a:ext uri="{FF2B5EF4-FFF2-40B4-BE49-F238E27FC236}">
                  <a16:creationId xmlns:a16="http://schemas.microsoft.com/office/drawing/2014/main" id="{EAA2374A-FFCB-7CC6-598E-1278952D0909}"/>
                </a:ext>
              </a:extLst>
            </p:cNvPr>
            <p:cNvSpPr/>
            <p:nvPr/>
          </p:nvSpPr>
          <p:spPr>
            <a:xfrm>
              <a:off x="1307592" y="4119637"/>
              <a:ext cx="278892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2400"/>
            </a:p>
          </p:txBody>
        </p:sp>
        <p:sp>
          <p:nvSpPr>
            <p:cNvPr id="61" name="Text 20">
              <a:extLst>
                <a:ext uri="{FF2B5EF4-FFF2-40B4-BE49-F238E27FC236}">
                  <a16:creationId xmlns:a16="http://schemas.microsoft.com/office/drawing/2014/main" id="{8D3BDEC7-68EE-41D0-552E-950AD5D55FEB}"/>
                </a:ext>
              </a:extLst>
            </p:cNvPr>
            <p:cNvSpPr/>
            <p:nvPr/>
          </p:nvSpPr>
          <p:spPr>
            <a:xfrm>
              <a:off x="1472184" y="4302517"/>
              <a:ext cx="2624330" cy="457200"/>
            </a:xfrm>
            <a:prstGeom prst="rect">
              <a:avLst/>
            </a:prstGeom>
            <a:grpFill/>
            <a:ln>
              <a:noFill/>
            </a:ln>
          </p:spPr>
          <p:txBody>
            <a:bodyPr wrap="square" lIns="0" tIns="0" rIns="0" bIns="0" rtlCol="0" anchor="ctr"/>
            <a:lstStyle/>
            <a:p>
              <a:pPr marL="0" indent="0">
                <a:buNone/>
              </a:pPr>
              <a:r>
                <a:rPr lang="en-US" sz="2000" b="1" dirty="0">
                  <a:latin typeface="Calibri" pitchFamily="34" charset="0"/>
                  <a:ea typeface="Calibri" pitchFamily="34" charset="-122"/>
                  <a:cs typeface="Calibri" pitchFamily="34" charset="-120"/>
                </a:rPr>
                <a:t>Community &amp; Employee Engagement</a:t>
              </a:r>
              <a:endParaRPr lang="en-US" sz="2000" dirty="0"/>
            </a:p>
          </p:txBody>
        </p:sp>
        <p:sp>
          <p:nvSpPr>
            <p:cNvPr id="62" name="Shape 21">
              <a:extLst>
                <a:ext uri="{FF2B5EF4-FFF2-40B4-BE49-F238E27FC236}">
                  <a16:creationId xmlns:a16="http://schemas.microsoft.com/office/drawing/2014/main" id="{552D9E04-AC33-B1C4-ABF7-9B608BF92098}"/>
                </a:ext>
              </a:extLst>
            </p:cNvPr>
            <p:cNvSpPr/>
            <p:nvPr/>
          </p:nvSpPr>
          <p:spPr>
            <a:xfrm>
              <a:off x="1472184" y="4832869"/>
              <a:ext cx="2468880" cy="0"/>
            </a:xfrm>
            <a:prstGeom prst="line">
              <a:avLst/>
            </a:prstGeom>
            <a:grpFill/>
            <a:ln w="9525">
              <a:noFill/>
              <a:prstDash val="solid"/>
            </a:ln>
          </p:spPr>
          <p:txBody>
            <a:bodyPr/>
            <a:lstStyle/>
            <a:p>
              <a:endParaRPr lang="en-IN" sz="2400"/>
            </a:p>
          </p:txBody>
        </p:sp>
        <p:sp>
          <p:nvSpPr>
            <p:cNvPr id="63" name="Text 22">
              <a:extLst>
                <a:ext uri="{FF2B5EF4-FFF2-40B4-BE49-F238E27FC236}">
                  <a16:creationId xmlns:a16="http://schemas.microsoft.com/office/drawing/2014/main" id="{1E928CB1-4AA9-4E79-DBBE-9D9A0122FF75}"/>
                </a:ext>
              </a:extLst>
            </p:cNvPr>
            <p:cNvSpPr/>
            <p:nvPr/>
          </p:nvSpPr>
          <p:spPr>
            <a:xfrm>
              <a:off x="1472184" y="4924309"/>
              <a:ext cx="2468880" cy="914400"/>
            </a:xfrm>
            <a:prstGeom prst="rect">
              <a:avLst/>
            </a:prstGeom>
            <a:grpFill/>
            <a:ln>
              <a:noFill/>
            </a:ln>
          </p:spPr>
          <p:txBody>
            <a:bodyPr wrap="square" lIns="0" tIns="0" rIns="0" bIns="0" rtlCol="0" anchor="ctr"/>
            <a:lstStyle/>
            <a:p>
              <a:pPr marL="0" indent="0">
                <a:lnSpc>
                  <a:spcPct val="125000"/>
                </a:lnSpc>
                <a:buNone/>
              </a:pPr>
              <a:r>
                <a:rPr lang="en-US" sz="1200" dirty="0">
                  <a:latin typeface="Calibri" pitchFamily="34" charset="0"/>
                  <a:ea typeface="Calibri" pitchFamily="34" charset="-122"/>
                  <a:cs typeface="Calibri" pitchFamily="34" charset="-120"/>
                </a:rPr>
                <a:t>Fostering a culture of sustainability through R&amp;R programs, community clean-up drives, food donations to Local NGOs, and donating dog shelters for Blessing Foundation.</a:t>
              </a:r>
              <a:endParaRPr lang="en-US" sz="1200" dirty="0"/>
            </a:p>
          </p:txBody>
        </p:sp>
        <p:sp>
          <p:nvSpPr>
            <p:cNvPr id="64" name="Shape 23">
              <a:extLst>
                <a:ext uri="{FF2B5EF4-FFF2-40B4-BE49-F238E27FC236}">
                  <a16:creationId xmlns:a16="http://schemas.microsoft.com/office/drawing/2014/main" id="{3FA2FFCB-3D48-6494-B800-70473E8CB628}"/>
                </a:ext>
              </a:extLst>
            </p:cNvPr>
            <p:cNvSpPr/>
            <p:nvPr/>
          </p:nvSpPr>
          <p:spPr>
            <a:xfrm>
              <a:off x="4251960" y="4119637"/>
              <a:ext cx="278892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2400"/>
            </a:p>
          </p:txBody>
        </p:sp>
        <p:sp>
          <p:nvSpPr>
            <p:cNvPr id="67" name="Text 25">
              <a:extLst>
                <a:ext uri="{FF2B5EF4-FFF2-40B4-BE49-F238E27FC236}">
                  <a16:creationId xmlns:a16="http://schemas.microsoft.com/office/drawing/2014/main" id="{2F880FF5-FC04-D651-EE0B-425C9E9C1023}"/>
                </a:ext>
              </a:extLst>
            </p:cNvPr>
            <p:cNvSpPr/>
            <p:nvPr/>
          </p:nvSpPr>
          <p:spPr>
            <a:xfrm>
              <a:off x="4416551" y="4302517"/>
              <a:ext cx="2624330" cy="457200"/>
            </a:xfrm>
            <a:prstGeom prst="rect">
              <a:avLst/>
            </a:prstGeom>
            <a:grpFill/>
            <a:ln>
              <a:noFill/>
            </a:ln>
          </p:spPr>
          <p:txBody>
            <a:bodyPr wrap="square" lIns="0" tIns="0" rIns="0" bIns="0" rtlCol="0" anchor="ctr"/>
            <a:lstStyle/>
            <a:p>
              <a:pPr marL="0" indent="0">
                <a:buNone/>
              </a:pPr>
              <a:r>
                <a:rPr lang="en-US" sz="2000" b="1" dirty="0">
                  <a:latin typeface="Calibri" pitchFamily="34" charset="0"/>
                  <a:ea typeface="Calibri" pitchFamily="34" charset="-122"/>
                  <a:cs typeface="Calibri" pitchFamily="34" charset="-120"/>
                </a:rPr>
                <a:t>Innovation &amp; Continuous Improvement</a:t>
              </a:r>
              <a:endParaRPr lang="en-US" sz="2000" dirty="0"/>
            </a:p>
          </p:txBody>
        </p:sp>
        <p:sp>
          <p:nvSpPr>
            <p:cNvPr id="68" name="Shape 26">
              <a:extLst>
                <a:ext uri="{FF2B5EF4-FFF2-40B4-BE49-F238E27FC236}">
                  <a16:creationId xmlns:a16="http://schemas.microsoft.com/office/drawing/2014/main" id="{D5E51C4A-C40E-9E07-6417-CD41CEFAA87C}"/>
                </a:ext>
              </a:extLst>
            </p:cNvPr>
            <p:cNvSpPr/>
            <p:nvPr/>
          </p:nvSpPr>
          <p:spPr>
            <a:xfrm>
              <a:off x="4416552" y="4832869"/>
              <a:ext cx="2468880" cy="0"/>
            </a:xfrm>
            <a:prstGeom prst="line">
              <a:avLst/>
            </a:prstGeom>
            <a:grpFill/>
            <a:ln w="9525">
              <a:noFill/>
              <a:prstDash val="solid"/>
            </a:ln>
          </p:spPr>
          <p:txBody>
            <a:bodyPr/>
            <a:lstStyle/>
            <a:p>
              <a:endParaRPr lang="en-IN" sz="2400"/>
            </a:p>
          </p:txBody>
        </p:sp>
        <p:sp>
          <p:nvSpPr>
            <p:cNvPr id="69" name="Text 27">
              <a:extLst>
                <a:ext uri="{FF2B5EF4-FFF2-40B4-BE49-F238E27FC236}">
                  <a16:creationId xmlns:a16="http://schemas.microsoft.com/office/drawing/2014/main" id="{F272E283-804B-5105-ACBB-0E7BF5C3E617}"/>
                </a:ext>
              </a:extLst>
            </p:cNvPr>
            <p:cNvSpPr/>
            <p:nvPr/>
          </p:nvSpPr>
          <p:spPr>
            <a:xfrm>
              <a:off x="4416552" y="4924309"/>
              <a:ext cx="2468880" cy="914400"/>
            </a:xfrm>
            <a:prstGeom prst="rect">
              <a:avLst/>
            </a:prstGeom>
            <a:grpFill/>
            <a:ln>
              <a:noFill/>
            </a:ln>
          </p:spPr>
          <p:txBody>
            <a:bodyPr wrap="square" lIns="0" tIns="0" rIns="0" bIns="0" rtlCol="0" anchor="ctr"/>
            <a:lstStyle/>
            <a:p>
              <a:pPr marL="0" indent="0">
                <a:lnSpc>
                  <a:spcPct val="125000"/>
                </a:lnSpc>
                <a:buNone/>
              </a:pPr>
              <a:r>
                <a:rPr lang="en-US" sz="1200" dirty="0">
                  <a:latin typeface="Calibri" pitchFamily="34" charset="0"/>
                  <a:ea typeface="Calibri" pitchFamily="34" charset="-122"/>
                  <a:cs typeface="Calibri" pitchFamily="34" charset="-120"/>
                </a:rPr>
                <a:t>Driving innovative practices food portioning dashboards, upcycled pallet furniture, bamboo tissue procurement.</a:t>
              </a:r>
              <a:endParaRPr lang="en-US" sz="1200" dirty="0"/>
            </a:p>
          </p:txBody>
        </p:sp>
        <p:sp>
          <p:nvSpPr>
            <p:cNvPr id="70" name="Shape 28">
              <a:extLst>
                <a:ext uri="{FF2B5EF4-FFF2-40B4-BE49-F238E27FC236}">
                  <a16:creationId xmlns:a16="http://schemas.microsoft.com/office/drawing/2014/main" id="{12B7E9DA-93EF-89CB-C059-58A15172EED2}"/>
                </a:ext>
              </a:extLst>
            </p:cNvPr>
            <p:cNvSpPr/>
            <p:nvPr/>
          </p:nvSpPr>
          <p:spPr>
            <a:xfrm>
              <a:off x="7196328" y="4119637"/>
              <a:ext cx="278892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2400"/>
            </a:p>
          </p:txBody>
        </p:sp>
        <p:sp>
          <p:nvSpPr>
            <p:cNvPr id="73" name="Text 30">
              <a:extLst>
                <a:ext uri="{FF2B5EF4-FFF2-40B4-BE49-F238E27FC236}">
                  <a16:creationId xmlns:a16="http://schemas.microsoft.com/office/drawing/2014/main" id="{0813949C-2885-94E5-2543-4C444BE43979}"/>
                </a:ext>
              </a:extLst>
            </p:cNvPr>
            <p:cNvSpPr/>
            <p:nvPr/>
          </p:nvSpPr>
          <p:spPr>
            <a:xfrm>
              <a:off x="7360920" y="4302517"/>
              <a:ext cx="2624330" cy="457200"/>
            </a:xfrm>
            <a:prstGeom prst="rect">
              <a:avLst/>
            </a:prstGeom>
            <a:grpFill/>
            <a:ln>
              <a:noFill/>
            </a:ln>
          </p:spPr>
          <p:txBody>
            <a:bodyPr wrap="square" lIns="0" tIns="0" rIns="0" bIns="0" rtlCol="0" anchor="ctr"/>
            <a:lstStyle/>
            <a:p>
              <a:pPr marL="0" indent="0">
                <a:buNone/>
              </a:pPr>
              <a:r>
                <a:rPr lang="en-US" sz="2000" b="1" dirty="0">
                  <a:latin typeface="Calibri" pitchFamily="34" charset="0"/>
                  <a:ea typeface="Calibri" pitchFamily="34" charset="-122"/>
                  <a:cs typeface="Calibri" pitchFamily="34" charset="-120"/>
                </a:rPr>
                <a:t>Measurable Impact</a:t>
              </a:r>
              <a:endParaRPr lang="en-US" sz="2000" dirty="0"/>
            </a:p>
          </p:txBody>
        </p:sp>
        <p:sp>
          <p:nvSpPr>
            <p:cNvPr id="74" name="Shape 31">
              <a:extLst>
                <a:ext uri="{FF2B5EF4-FFF2-40B4-BE49-F238E27FC236}">
                  <a16:creationId xmlns:a16="http://schemas.microsoft.com/office/drawing/2014/main" id="{6CF879B8-D106-F807-BA1E-ECD33A8DF50D}"/>
                </a:ext>
              </a:extLst>
            </p:cNvPr>
            <p:cNvSpPr/>
            <p:nvPr/>
          </p:nvSpPr>
          <p:spPr>
            <a:xfrm>
              <a:off x="7360920" y="4832869"/>
              <a:ext cx="2468880" cy="0"/>
            </a:xfrm>
            <a:prstGeom prst="line">
              <a:avLst/>
            </a:prstGeom>
            <a:grpFill/>
            <a:ln w="9525">
              <a:noFill/>
              <a:prstDash val="solid"/>
            </a:ln>
          </p:spPr>
          <p:txBody>
            <a:bodyPr/>
            <a:lstStyle/>
            <a:p>
              <a:endParaRPr lang="en-IN" sz="2400"/>
            </a:p>
          </p:txBody>
        </p:sp>
        <p:sp>
          <p:nvSpPr>
            <p:cNvPr id="75" name="Text 32">
              <a:extLst>
                <a:ext uri="{FF2B5EF4-FFF2-40B4-BE49-F238E27FC236}">
                  <a16:creationId xmlns:a16="http://schemas.microsoft.com/office/drawing/2014/main" id="{1CA8AB23-081C-F3DF-9546-A7B5AFA0DDFD}"/>
                </a:ext>
              </a:extLst>
            </p:cNvPr>
            <p:cNvSpPr/>
            <p:nvPr/>
          </p:nvSpPr>
          <p:spPr>
            <a:xfrm>
              <a:off x="7360920" y="4924309"/>
              <a:ext cx="2468880" cy="914400"/>
            </a:xfrm>
            <a:prstGeom prst="rect">
              <a:avLst/>
            </a:prstGeom>
            <a:grpFill/>
            <a:ln>
              <a:noFill/>
            </a:ln>
          </p:spPr>
          <p:txBody>
            <a:bodyPr wrap="square" lIns="0" tIns="0" rIns="0" bIns="0" rtlCol="0" anchor="ctr"/>
            <a:lstStyle/>
            <a:p>
              <a:pPr marL="0" indent="0">
                <a:lnSpc>
                  <a:spcPct val="125000"/>
                </a:lnSpc>
                <a:buNone/>
              </a:pPr>
              <a:r>
                <a:rPr lang="en-US" sz="1200" dirty="0">
                  <a:latin typeface="Calibri" pitchFamily="34" charset="0"/>
                  <a:ea typeface="Calibri" pitchFamily="34" charset="-122"/>
                  <a:cs typeface="Calibri" pitchFamily="34" charset="-120"/>
                </a:rPr>
                <a:t>440+ tonnes of waste diverted annually. Contamination held at just 2–2.5%, far below the 10% ceiling, demonstrating operational excellence in waste management.</a:t>
              </a:r>
              <a:endParaRPr lang="en-US" sz="1200" dirty="0"/>
            </a:p>
          </p:txBody>
        </p:sp>
      </p:grpSp>
      <p:sp>
        <p:nvSpPr>
          <p:cNvPr id="78" name="TextBox 77">
            <a:extLst>
              <a:ext uri="{FF2B5EF4-FFF2-40B4-BE49-F238E27FC236}">
                <a16:creationId xmlns:a16="http://schemas.microsoft.com/office/drawing/2014/main" id="{F5653954-DD83-0CC4-ADE1-7BB56270A18B}"/>
              </a:ext>
            </a:extLst>
          </p:cNvPr>
          <p:cNvSpPr txBox="1"/>
          <p:nvPr/>
        </p:nvSpPr>
        <p:spPr>
          <a:xfrm>
            <a:off x="1135180" y="1459871"/>
            <a:ext cx="6096000" cy="369332"/>
          </a:xfrm>
          <a:prstGeom prst="rect">
            <a:avLst/>
          </a:prstGeom>
          <a:noFill/>
        </p:spPr>
        <p:txBody>
          <a:bodyPr wrap="square">
            <a:spAutoFit/>
          </a:bodyPr>
          <a:lstStyle/>
          <a:p>
            <a:pPr marL="0" indent="0">
              <a:buNone/>
            </a:pPr>
            <a:r>
              <a:rPr lang="en-US" sz="1800" i="1" dirty="0">
                <a:latin typeface="Calibri" pitchFamily="34" charset="0"/>
                <a:ea typeface="Calibri" pitchFamily="34" charset="-122"/>
                <a:cs typeface="Calibri" pitchFamily="34" charset="-120"/>
              </a:rPr>
              <a:t>PVNA's motivations for pursuing TRUE certification</a:t>
            </a:r>
            <a:endParaRPr lang="en-US" sz="1800" dirty="0"/>
          </a:p>
        </p:txBody>
      </p:sp>
    </p:spTree>
    <p:extLst>
      <p:ext uri="{BB962C8B-B14F-4D97-AF65-F5344CB8AC3E}">
        <p14:creationId xmlns:p14="http://schemas.microsoft.com/office/powerpoint/2010/main" val="259336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8DE5D1-DEFD-AE4A-ADE6-A54945355A28}"/>
              </a:ext>
            </a:extLst>
          </p:cNvPr>
          <p:cNvSpPr txBox="1">
            <a:spLocks/>
          </p:cNvSpPr>
          <p:nvPr/>
        </p:nvSpPr>
        <p:spPr>
          <a:xfrm>
            <a:off x="913567" y="824162"/>
            <a:ext cx="10267049" cy="656022"/>
          </a:xfrm>
          <a:prstGeom prst="rect">
            <a:avLst/>
          </a:prstGeom>
        </p:spPr>
        <p:txBody>
          <a:bodyPr>
            <a:normAutofit lnSpcReduction="1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tx2"/>
                </a:solidFill>
              </a:rPr>
              <a:t>Biggest wins</a:t>
            </a:r>
          </a:p>
        </p:txBody>
      </p:sp>
      <p:grpSp>
        <p:nvGrpSpPr>
          <p:cNvPr id="46" name="Group 45">
            <a:extLst>
              <a:ext uri="{FF2B5EF4-FFF2-40B4-BE49-F238E27FC236}">
                <a16:creationId xmlns:a16="http://schemas.microsoft.com/office/drawing/2014/main" id="{8BEC3296-3D0B-79A8-4B75-84E61EA4867D}"/>
              </a:ext>
            </a:extLst>
          </p:cNvPr>
          <p:cNvGrpSpPr/>
          <p:nvPr/>
        </p:nvGrpSpPr>
        <p:grpSpPr>
          <a:xfrm>
            <a:off x="367553" y="1778635"/>
            <a:ext cx="11537576" cy="4505624"/>
            <a:chOff x="256032" y="658368"/>
            <a:chExt cx="8558784" cy="3794760"/>
          </a:xfrm>
          <a:solidFill>
            <a:schemeClr val="bg1">
              <a:lumMod val="95000"/>
            </a:schemeClr>
          </a:solidFill>
        </p:grpSpPr>
        <p:sp>
          <p:nvSpPr>
            <p:cNvPr id="2" name="Shape 4">
              <a:extLst>
                <a:ext uri="{FF2B5EF4-FFF2-40B4-BE49-F238E27FC236}">
                  <a16:creationId xmlns:a16="http://schemas.microsoft.com/office/drawing/2014/main" id="{C9FA52B9-C507-59FE-64D5-A8304D5BCCF4}"/>
                </a:ext>
              </a:extLst>
            </p:cNvPr>
            <p:cNvSpPr/>
            <p:nvPr/>
          </p:nvSpPr>
          <p:spPr>
            <a:xfrm>
              <a:off x="256032" y="658368"/>
              <a:ext cx="274320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7" name="Text 6">
              <a:extLst>
                <a:ext uri="{FF2B5EF4-FFF2-40B4-BE49-F238E27FC236}">
                  <a16:creationId xmlns:a16="http://schemas.microsoft.com/office/drawing/2014/main" id="{016E393C-1ADB-549E-1782-8886FCD1813F}"/>
                </a:ext>
              </a:extLst>
            </p:cNvPr>
            <p:cNvSpPr/>
            <p:nvPr/>
          </p:nvSpPr>
          <p:spPr>
            <a:xfrm>
              <a:off x="411480" y="979486"/>
              <a:ext cx="1938528" cy="347472"/>
            </a:xfrm>
            <a:prstGeom prst="rect">
              <a:avLst/>
            </a:prstGeom>
            <a:grpFill/>
            <a:ln>
              <a:noFill/>
            </a:ln>
          </p:spPr>
          <p:txBody>
            <a:bodyPr wrap="square" lIns="0" tIns="0" rIns="0" bIns="0" rtlCol="0" anchor="ctr"/>
            <a:lstStyle/>
            <a:p>
              <a:pPr marL="0" indent="0">
                <a:buNone/>
              </a:pPr>
              <a:r>
                <a:rPr lang="en-US" sz="2400" b="1" dirty="0">
                  <a:latin typeface="Calibri" panose="020F0502020204030204" pitchFamily="34" charset="0"/>
                  <a:ea typeface="Calibri" panose="020F0502020204030204" pitchFamily="34" charset="0"/>
                  <a:cs typeface="Calibri" panose="020F0502020204030204" pitchFamily="34" charset="0"/>
                </a:rPr>
                <a:t>97.4%</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7">
              <a:extLst>
                <a:ext uri="{FF2B5EF4-FFF2-40B4-BE49-F238E27FC236}">
                  <a16:creationId xmlns:a16="http://schemas.microsoft.com/office/drawing/2014/main" id="{66A07EED-46CD-81FB-1C94-3328AE6F6EED}"/>
                </a:ext>
              </a:extLst>
            </p:cNvPr>
            <p:cNvSpPr/>
            <p:nvPr/>
          </p:nvSpPr>
          <p:spPr>
            <a:xfrm>
              <a:off x="411480" y="1243584"/>
              <a:ext cx="2468880" cy="292608"/>
            </a:xfrm>
            <a:prstGeom prst="rect">
              <a:avLst/>
            </a:prstGeom>
            <a:grpFill/>
            <a:ln>
              <a:noFill/>
            </a:ln>
          </p:spPr>
          <p:txBody>
            <a:bodyPr wrap="square" lIns="0" tIns="0" rIns="0" bIns="0" rtlCol="0" anchor="ctr"/>
            <a:lstStyle/>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Waste Diversion Rate</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9" name="Shape 8">
              <a:extLst>
                <a:ext uri="{FF2B5EF4-FFF2-40B4-BE49-F238E27FC236}">
                  <a16:creationId xmlns:a16="http://schemas.microsoft.com/office/drawing/2014/main" id="{A953946D-9B29-AD40-45DC-C0D22927A64B}"/>
                </a:ext>
              </a:extLst>
            </p:cNvPr>
            <p:cNvSpPr/>
            <p:nvPr/>
          </p:nvSpPr>
          <p:spPr>
            <a:xfrm>
              <a:off x="411480" y="1545336"/>
              <a:ext cx="2468880" cy="0"/>
            </a:xfrm>
            <a:prstGeom prst="line">
              <a:avLst/>
            </a:prstGeom>
            <a:grpFill/>
            <a:ln w="9525">
              <a:noFill/>
              <a:prstDash val="solid"/>
            </a:ln>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10" name="Text 9">
              <a:extLst>
                <a:ext uri="{FF2B5EF4-FFF2-40B4-BE49-F238E27FC236}">
                  <a16:creationId xmlns:a16="http://schemas.microsoft.com/office/drawing/2014/main" id="{439137AB-C6F5-968F-AA83-FFF44C87D765}"/>
                </a:ext>
              </a:extLst>
            </p:cNvPr>
            <p:cNvSpPr/>
            <p:nvPr/>
          </p:nvSpPr>
          <p:spPr>
            <a:xfrm>
              <a:off x="411480" y="1600200"/>
              <a:ext cx="2468880" cy="777240"/>
            </a:xfrm>
            <a:prstGeom prst="rect">
              <a:avLst/>
            </a:prstGeom>
            <a:grpFill/>
            <a:ln>
              <a:noFill/>
            </a:ln>
          </p:spPr>
          <p:txBody>
            <a:bodyPr wrap="square" lIns="0" tIns="0" rIns="0" bIns="0" rtlCol="0" anchor="ctr"/>
            <a:lstStyle/>
            <a:p>
              <a:pPr marL="0" indent="0">
                <a:lnSpc>
                  <a:spcPct val="125000"/>
                </a:lnSpc>
                <a:buNone/>
              </a:pPr>
              <a:r>
                <a:rPr lang="en-US" sz="1400" dirty="0">
                  <a:latin typeface="Calibri" panose="020F0502020204030204" pitchFamily="34" charset="0"/>
                  <a:ea typeface="Calibri" panose="020F0502020204030204" pitchFamily="34" charset="0"/>
                  <a:cs typeface="Calibri" panose="020F0502020204030204" pitchFamily="34" charset="0"/>
                </a:rPr>
                <a:t>&gt;90% diversion achieved across 12-month reporting period</a:t>
              </a:r>
            </a:p>
          </p:txBody>
        </p:sp>
        <p:sp>
          <p:nvSpPr>
            <p:cNvPr id="11" name="Shape 10">
              <a:extLst>
                <a:ext uri="{FF2B5EF4-FFF2-40B4-BE49-F238E27FC236}">
                  <a16:creationId xmlns:a16="http://schemas.microsoft.com/office/drawing/2014/main" id="{A6264840-6383-387D-8841-90CC9FBB36A7}"/>
                </a:ext>
              </a:extLst>
            </p:cNvPr>
            <p:cNvSpPr/>
            <p:nvPr/>
          </p:nvSpPr>
          <p:spPr>
            <a:xfrm>
              <a:off x="3163824" y="658368"/>
              <a:ext cx="274320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14" name="Text 12">
              <a:extLst>
                <a:ext uri="{FF2B5EF4-FFF2-40B4-BE49-F238E27FC236}">
                  <a16:creationId xmlns:a16="http://schemas.microsoft.com/office/drawing/2014/main" id="{F9B96DEB-2D04-30B1-9672-8E4EF3FEE230}"/>
                </a:ext>
              </a:extLst>
            </p:cNvPr>
            <p:cNvSpPr/>
            <p:nvPr/>
          </p:nvSpPr>
          <p:spPr>
            <a:xfrm>
              <a:off x="3319272" y="944166"/>
              <a:ext cx="1938528" cy="347472"/>
            </a:xfrm>
            <a:prstGeom prst="rect">
              <a:avLst/>
            </a:prstGeom>
            <a:grpFill/>
            <a:ln>
              <a:noFill/>
            </a:ln>
          </p:spPr>
          <p:txBody>
            <a:bodyPr wrap="square" lIns="0" tIns="0" rIns="0" bIns="0" rtlCol="0" anchor="ctr"/>
            <a:lstStyle/>
            <a:p>
              <a:pPr marL="0" indent="0">
                <a:buNone/>
              </a:pPr>
              <a:r>
                <a:rPr lang="en-US" sz="2400" b="1" dirty="0">
                  <a:latin typeface="Calibri" panose="020F0502020204030204" pitchFamily="34" charset="0"/>
                  <a:ea typeface="Calibri" panose="020F0502020204030204" pitchFamily="34" charset="0"/>
                  <a:cs typeface="Calibri" panose="020F0502020204030204" pitchFamily="34" charset="0"/>
                </a:rPr>
                <a:t>4,40,237 kg</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 13">
              <a:extLst>
                <a:ext uri="{FF2B5EF4-FFF2-40B4-BE49-F238E27FC236}">
                  <a16:creationId xmlns:a16="http://schemas.microsoft.com/office/drawing/2014/main" id="{334FC94A-69AC-2F93-13DC-64392E4F0545}"/>
                </a:ext>
              </a:extLst>
            </p:cNvPr>
            <p:cNvSpPr/>
            <p:nvPr/>
          </p:nvSpPr>
          <p:spPr>
            <a:xfrm>
              <a:off x="3319272" y="1243584"/>
              <a:ext cx="2468880" cy="292608"/>
            </a:xfrm>
            <a:prstGeom prst="rect">
              <a:avLst/>
            </a:prstGeom>
            <a:grpFill/>
            <a:ln>
              <a:noFill/>
            </a:ln>
          </p:spPr>
          <p:txBody>
            <a:bodyPr wrap="square" lIns="0" tIns="0" rIns="0" bIns="0" rtlCol="0" anchor="ctr"/>
            <a:lstStyle/>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Annual Waste Diverted</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16" name="Shape 14">
              <a:extLst>
                <a:ext uri="{FF2B5EF4-FFF2-40B4-BE49-F238E27FC236}">
                  <a16:creationId xmlns:a16="http://schemas.microsoft.com/office/drawing/2014/main" id="{E16EB785-9EB8-11E7-76F1-986605985AA4}"/>
                </a:ext>
              </a:extLst>
            </p:cNvPr>
            <p:cNvSpPr/>
            <p:nvPr/>
          </p:nvSpPr>
          <p:spPr>
            <a:xfrm>
              <a:off x="3319272" y="1545336"/>
              <a:ext cx="2468880" cy="0"/>
            </a:xfrm>
            <a:prstGeom prst="line">
              <a:avLst/>
            </a:prstGeom>
            <a:grpFill/>
            <a:ln w="9525">
              <a:noFill/>
              <a:prstDash val="solid"/>
            </a:ln>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17" name="Text 15">
              <a:extLst>
                <a:ext uri="{FF2B5EF4-FFF2-40B4-BE49-F238E27FC236}">
                  <a16:creationId xmlns:a16="http://schemas.microsoft.com/office/drawing/2014/main" id="{FCA5A95C-3D36-E3DB-CFAA-066D0EF80596}"/>
                </a:ext>
              </a:extLst>
            </p:cNvPr>
            <p:cNvSpPr/>
            <p:nvPr/>
          </p:nvSpPr>
          <p:spPr>
            <a:xfrm>
              <a:off x="3319272" y="1600200"/>
              <a:ext cx="2468880" cy="777240"/>
            </a:xfrm>
            <a:prstGeom prst="rect">
              <a:avLst/>
            </a:prstGeom>
            <a:grpFill/>
            <a:ln>
              <a:noFill/>
            </a:ln>
          </p:spPr>
          <p:txBody>
            <a:bodyPr wrap="square" lIns="0" tIns="0" rIns="0" bIns="0" rtlCol="0" anchor="ctr"/>
            <a:lstStyle/>
            <a:p>
              <a:pPr marL="0" indent="0">
                <a:lnSpc>
                  <a:spcPct val="125000"/>
                </a:lnSpc>
                <a:buNone/>
              </a:pPr>
              <a:r>
                <a:rPr lang="en-US" sz="1400" dirty="0">
                  <a:latin typeface="Calibri" panose="020F0502020204030204" pitchFamily="34" charset="0"/>
                  <a:ea typeface="Calibri" panose="020F0502020204030204" pitchFamily="34" charset="0"/>
                  <a:cs typeface="Calibri" panose="020F0502020204030204" pitchFamily="34" charset="0"/>
                </a:rPr>
                <a:t>100% of material streams diverted via highest &amp; best-use pathways</a:t>
              </a:r>
            </a:p>
          </p:txBody>
        </p:sp>
        <p:sp>
          <p:nvSpPr>
            <p:cNvPr id="18" name="Shape 16">
              <a:extLst>
                <a:ext uri="{FF2B5EF4-FFF2-40B4-BE49-F238E27FC236}">
                  <a16:creationId xmlns:a16="http://schemas.microsoft.com/office/drawing/2014/main" id="{99B63F09-B66D-447B-9F6E-4F10BD735DC2}"/>
                </a:ext>
              </a:extLst>
            </p:cNvPr>
            <p:cNvSpPr/>
            <p:nvPr/>
          </p:nvSpPr>
          <p:spPr>
            <a:xfrm>
              <a:off x="6071616" y="658368"/>
              <a:ext cx="274320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21" name="Text 18">
              <a:extLst>
                <a:ext uri="{FF2B5EF4-FFF2-40B4-BE49-F238E27FC236}">
                  <a16:creationId xmlns:a16="http://schemas.microsoft.com/office/drawing/2014/main" id="{29B22C42-EC35-394C-B493-46637D7067E9}"/>
                </a:ext>
              </a:extLst>
            </p:cNvPr>
            <p:cNvSpPr/>
            <p:nvPr/>
          </p:nvSpPr>
          <p:spPr>
            <a:xfrm>
              <a:off x="6227064" y="973836"/>
              <a:ext cx="1938528" cy="347472"/>
            </a:xfrm>
            <a:prstGeom prst="rect">
              <a:avLst/>
            </a:prstGeom>
            <a:grpFill/>
            <a:ln>
              <a:noFill/>
            </a:ln>
          </p:spPr>
          <p:txBody>
            <a:bodyPr wrap="square" lIns="0" tIns="0" rIns="0" bIns="0" rtlCol="0" anchor="ctr"/>
            <a:lstStyle/>
            <a:p>
              <a:pPr marL="0" indent="0">
                <a:buNone/>
              </a:pPr>
              <a:r>
                <a:rPr lang="en-US" sz="2400" b="1" dirty="0">
                  <a:latin typeface="Calibri" panose="020F0502020204030204" pitchFamily="34" charset="0"/>
                  <a:ea typeface="Calibri" panose="020F0502020204030204" pitchFamily="34" charset="0"/>
                  <a:cs typeface="Calibri" panose="020F0502020204030204" pitchFamily="34" charset="0"/>
                </a:rPr>
                <a:t>2–2.5%</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 19">
              <a:extLst>
                <a:ext uri="{FF2B5EF4-FFF2-40B4-BE49-F238E27FC236}">
                  <a16:creationId xmlns:a16="http://schemas.microsoft.com/office/drawing/2014/main" id="{21B77293-F061-19AD-373F-736C2D0B7FAE}"/>
                </a:ext>
              </a:extLst>
            </p:cNvPr>
            <p:cNvSpPr/>
            <p:nvPr/>
          </p:nvSpPr>
          <p:spPr>
            <a:xfrm>
              <a:off x="6227064" y="1243584"/>
              <a:ext cx="2468880" cy="292608"/>
            </a:xfrm>
            <a:prstGeom prst="rect">
              <a:avLst/>
            </a:prstGeom>
            <a:grpFill/>
            <a:ln>
              <a:noFill/>
            </a:ln>
          </p:spPr>
          <p:txBody>
            <a:bodyPr wrap="square" lIns="0" tIns="0" rIns="0" bIns="0" rtlCol="0" anchor="ctr"/>
            <a:lstStyle/>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Contamination Rate</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23" name="Shape 20">
              <a:extLst>
                <a:ext uri="{FF2B5EF4-FFF2-40B4-BE49-F238E27FC236}">
                  <a16:creationId xmlns:a16="http://schemas.microsoft.com/office/drawing/2014/main" id="{D898C9B7-5F91-6268-AEDC-A94E3E1E7EE7}"/>
                </a:ext>
              </a:extLst>
            </p:cNvPr>
            <p:cNvSpPr/>
            <p:nvPr/>
          </p:nvSpPr>
          <p:spPr>
            <a:xfrm>
              <a:off x="6227064" y="1545336"/>
              <a:ext cx="2468880" cy="0"/>
            </a:xfrm>
            <a:prstGeom prst="line">
              <a:avLst/>
            </a:prstGeom>
            <a:grpFill/>
            <a:ln w="9525">
              <a:noFill/>
              <a:prstDash val="solid"/>
            </a:ln>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24" name="Text 21">
              <a:extLst>
                <a:ext uri="{FF2B5EF4-FFF2-40B4-BE49-F238E27FC236}">
                  <a16:creationId xmlns:a16="http://schemas.microsoft.com/office/drawing/2014/main" id="{F38AE558-CE69-4734-C935-ADB6EBEC1A4F}"/>
                </a:ext>
              </a:extLst>
            </p:cNvPr>
            <p:cNvSpPr/>
            <p:nvPr/>
          </p:nvSpPr>
          <p:spPr>
            <a:xfrm>
              <a:off x="6227064" y="1600200"/>
              <a:ext cx="2468880" cy="777240"/>
            </a:xfrm>
            <a:prstGeom prst="rect">
              <a:avLst/>
            </a:prstGeom>
            <a:grpFill/>
            <a:ln>
              <a:noFill/>
            </a:ln>
          </p:spPr>
          <p:txBody>
            <a:bodyPr wrap="square" lIns="0" tIns="0" rIns="0" bIns="0" rtlCol="0" anchor="ctr"/>
            <a:lstStyle/>
            <a:p>
              <a:pPr marL="0" indent="0">
                <a:lnSpc>
                  <a:spcPct val="125000"/>
                </a:lnSpc>
                <a:buNone/>
              </a:pPr>
              <a:r>
                <a:rPr lang="en-US" sz="1400" dirty="0">
                  <a:latin typeface="Calibri" panose="020F0502020204030204" pitchFamily="34" charset="0"/>
                  <a:ea typeface="Calibri" panose="020F0502020204030204" pitchFamily="34" charset="0"/>
                  <a:cs typeface="Calibri" panose="020F0502020204030204" pitchFamily="34" charset="0"/>
                </a:rPr>
                <a:t>Well below the 10% threshold — driven by rigorous employee training</a:t>
              </a:r>
            </a:p>
          </p:txBody>
        </p:sp>
        <p:sp>
          <p:nvSpPr>
            <p:cNvPr id="25" name="Shape 22">
              <a:extLst>
                <a:ext uri="{FF2B5EF4-FFF2-40B4-BE49-F238E27FC236}">
                  <a16:creationId xmlns:a16="http://schemas.microsoft.com/office/drawing/2014/main" id="{BC007C72-4DF4-2D4C-0C25-8642CC6897CD}"/>
                </a:ext>
              </a:extLst>
            </p:cNvPr>
            <p:cNvSpPr/>
            <p:nvPr/>
          </p:nvSpPr>
          <p:spPr>
            <a:xfrm>
              <a:off x="256032" y="2624328"/>
              <a:ext cx="274320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28" name="Text 24">
              <a:extLst>
                <a:ext uri="{FF2B5EF4-FFF2-40B4-BE49-F238E27FC236}">
                  <a16:creationId xmlns:a16="http://schemas.microsoft.com/office/drawing/2014/main" id="{6414DB3B-5BB0-EC5C-645D-4C04110B21CC}"/>
                </a:ext>
              </a:extLst>
            </p:cNvPr>
            <p:cNvSpPr/>
            <p:nvPr/>
          </p:nvSpPr>
          <p:spPr>
            <a:xfrm>
              <a:off x="408460" y="2898649"/>
              <a:ext cx="1938528" cy="347472"/>
            </a:xfrm>
            <a:prstGeom prst="rect">
              <a:avLst/>
            </a:prstGeom>
            <a:grpFill/>
            <a:ln>
              <a:noFill/>
            </a:ln>
          </p:spPr>
          <p:txBody>
            <a:bodyPr wrap="square" lIns="0" tIns="0" rIns="0" bIns="0" rtlCol="0" anchor="ctr"/>
            <a:lstStyle/>
            <a:p>
              <a:pPr marL="0" indent="0">
                <a:buNone/>
              </a:pPr>
              <a:r>
                <a:rPr lang="en-US" sz="2400" b="1" dirty="0">
                  <a:latin typeface="Calibri" panose="020F0502020204030204" pitchFamily="34" charset="0"/>
                  <a:ea typeface="Calibri" panose="020F0502020204030204" pitchFamily="34" charset="0"/>
                  <a:cs typeface="Calibri" panose="020F0502020204030204" pitchFamily="34" charset="0"/>
                </a:rPr>
                <a:t>On-Site OWC</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9" name="Text 25">
              <a:extLst>
                <a:ext uri="{FF2B5EF4-FFF2-40B4-BE49-F238E27FC236}">
                  <a16:creationId xmlns:a16="http://schemas.microsoft.com/office/drawing/2014/main" id="{4E924E6B-2D4A-B5BE-7A5A-13862EC06ECB}"/>
                </a:ext>
              </a:extLst>
            </p:cNvPr>
            <p:cNvSpPr/>
            <p:nvPr/>
          </p:nvSpPr>
          <p:spPr>
            <a:xfrm>
              <a:off x="411480" y="3209544"/>
              <a:ext cx="2468880" cy="292608"/>
            </a:xfrm>
            <a:prstGeom prst="rect">
              <a:avLst/>
            </a:prstGeom>
            <a:grpFill/>
            <a:ln>
              <a:noFill/>
            </a:ln>
          </p:spPr>
          <p:txBody>
            <a:bodyPr wrap="square" lIns="0" tIns="0" rIns="0" bIns="0" rtlCol="0" anchor="ctr"/>
            <a:lstStyle/>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Closed-Loop Composting</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30" name="Shape 26">
              <a:extLst>
                <a:ext uri="{FF2B5EF4-FFF2-40B4-BE49-F238E27FC236}">
                  <a16:creationId xmlns:a16="http://schemas.microsoft.com/office/drawing/2014/main" id="{A6DA3045-F8D9-DBC2-09A3-83689AC22B92}"/>
                </a:ext>
              </a:extLst>
            </p:cNvPr>
            <p:cNvSpPr/>
            <p:nvPr/>
          </p:nvSpPr>
          <p:spPr>
            <a:xfrm>
              <a:off x="411480" y="3511296"/>
              <a:ext cx="2468880" cy="0"/>
            </a:xfrm>
            <a:prstGeom prst="line">
              <a:avLst/>
            </a:prstGeom>
            <a:grpFill/>
            <a:ln w="9525">
              <a:noFill/>
              <a:prstDash val="solid"/>
            </a:ln>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31" name="Text 27">
              <a:extLst>
                <a:ext uri="{FF2B5EF4-FFF2-40B4-BE49-F238E27FC236}">
                  <a16:creationId xmlns:a16="http://schemas.microsoft.com/office/drawing/2014/main" id="{EDFAD678-37D2-5328-3F19-8A5BDCB9234D}"/>
                </a:ext>
              </a:extLst>
            </p:cNvPr>
            <p:cNvSpPr/>
            <p:nvPr/>
          </p:nvSpPr>
          <p:spPr>
            <a:xfrm>
              <a:off x="411480" y="3566160"/>
              <a:ext cx="2468880" cy="777240"/>
            </a:xfrm>
            <a:prstGeom prst="rect">
              <a:avLst/>
            </a:prstGeom>
            <a:grpFill/>
            <a:ln>
              <a:noFill/>
            </a:ln>
          </p:spPr>
          <p:txBody>
            <a:bodyPr wrap="square" lIns="0" tIns="0" rIns="0" bIns="0" rtlCol="0" anchor="ctr"/>
            <a:lstStyle/>
            <a:p>
              <a:pPr marL="0" indent="0">
                <a:lnSpc>
                  <a:spcPct val="125000"/>
                </a:lnSpc>
                <a:buNone/>
              </a:pPr>
              <a:r>
                <a:rPr lang="en-US" sz="1400" dirty="0">
                  <a:latin typeface="Calibri" panose="020F0502020204030204" pitchFamily="34" charset="0"/>
                  <a:ea typeface="Calibri" panose="020F0502020204030204" pitchFamily="34" charset="0"/>
                  <a:cs typeface="Calibri" panose="020F0502020204030204" pitchFamily="34" charset="0"/>
                </a:rPr>
                <a:t>Wet waste → compost → campus kitchen garden; zero third-party disposal</a:t>
              </a:r>
            </a:p>
          </p:txBody>
        </p:sp>
        <p:sp>
          <p:nvSpPr>
            <p:cNvPr id="32" name="Shape 28">
              <a:extLst>
                <a:ext uri="{FF2B5EF4-FFF2-40B4-BE49-F238E27FC236}">
                  <a16:creationId xmlns:a16="http://schemas.microsoft.com/office/drawing/2014/main" id="{A1B3F44D-6B0F-EF1C-C8CF-83C10B123291}"/>
                </a:ext>
              </a:extLst>
            </p:cNvPr>
            <p:cNvSpPr/>
            <p:nvPr/>
          </p:nvSpPr>
          <p:spPr>
            <a:xfrm>
              <a:off x="3163824" y="2624328"/>
              <a:ext cx="274320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35" name="Text 30">
              <a:extLst>
                <a:ext uri="{FF2B5EF4-FFF2-40B4-BE49-F238E27FC236}">
                  <a16:creationId xmlns:a16="http://schemas.microsoft.com/office/drawing/2014/main" id="{9CB83B27-9680-9BE2-A08F-AF4F057590D0}"/>
                </a:ext>
              </a:extLst>
            </p:cNvPr>
            <p:cNvSpPr/>
            <p:nvPr/>
          </p:nvSpPr>
          <p:spPr>
            <a:xfrm>
              <a:off x="3325311" y="2898649"/>
              <a:ext cx="1938528" cy="347472"/>
            </a:xfrm>
            <a:prstGeom prst="rect">
              <a:avLst/>
            </a:prstGeom>
            <a:grpFill/>
            <a:ln>
              <a:noFill/>
            </a:ln>
          </p:spPr>
          <p:txBody>
            <a:bodyPr wrap="square" lIns="0" tIns="0" rIns="0" bIns="0" rtlCol="0" anchor="ctr"/>
            <a:lstStyle/>
            <a:p>
              <a:pPr marL="0" indent="0">
                <a:buNone/>
              </a:pPr>
              <a:r>
                <a:rPr lang="en-US" sz="2400" b="1" dirty="0">
                  <a:latin typeface="Calibri" panose="020F0502020204030204" pitchFamily="34" charset="0"/>
                  <a:ea typeface="Calibri" panose="020F0502020204030204" pitchFamily="34" charset="0"/>
                  <a:cs typeface="Calibri" panose="020F0502020204030204" pitchFamily="34" charset="0"/>
                </a:rPr>
                <a:t>Zero Plastic</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36" name="Text 31">
              <a:extLst>
                <a:ext uri="{FF2B5EF4-FFF2-40B4-BE49-F238E27FC236}">
                  <a16:creationId xmlns:a16="http://schemas.microsoft.com/office/drawing/2014/main" id="{9F87BD20-3300-F11B-3D4E-310D2A9C3709}"/>
                </a:ext>
              </a:extLst>
            </p:cNvPr>
            <p:cNvSpPr/>
            <p:nvPr/>
          </p:nvSpPr>
          <p:spPr>
            <a:xfrm>
              <a:off x="3319272" y="3209544"/>
              <a:ext cx="2468880" cy="292608"/>
            </a:xfrm>
            <a:prstGeom prst="rect">
              <a:avLst/>
            </a:prstGeom>
            <a:grpFill/>
            <a:ln>
              <a:noFill/>
            </a:ln>
          </p:spPr>
          <p:txBody>
            <a:bodyPr wrap="square" lIns="0" tIns="0" rIns="0" bIns="0" rtlCol="0" anchor="ctr"/>
            <a:lstStyle/>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Packaging Transformation</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37" name="Shape 32">
              <a:extLst>
                <a:ext uri="{FF2B5EF4-FFF2-40B4-BE49-F238E27FC236}">
                  <a16:creationId xmlns:a16="http://schemas.microsoft.com/office/drawing/2014/main" id="{C0B44205-8D84-73A7-5577-0F5BE715F6CD}"/>
                </a:ext>
              </a:extLst>
            </p:cNvPr>
            <p:cNvSpPr/>
            <p:nvPr/>
          </p:nvSpPr>
          <p:spPr>
            <a:xfrm>
              <a:off x="3319272" y="3511296"/>
              <a:ext cx="2468880" cy="0"/>
            </a:xfrm>
            <a:prstGeom prst="line">
              <a:avLst/>
            </a:prstGeom>
            <a:grpFill/>
            <a:ln w="9525">
              <a:noFill/>
              <a:prstDash val="solid"/>
            </a:ln>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38" name="Text 33">
              <a:extLst>
                <a:ext uri="{FF2B5EF4-FFF2-40B4-BE49-F238E27FC236}">
                  <a16:creationId xmlns:a16="http://schemas.microsoft.com/office/drawing/2014/main" id="{B03C08D3-F266-8968-5FEE-FC1B67F8AA20}"/>
                </a:ext>
              </a:extLst>
            </p:cNvPr>
            <p:cNvSpPr/>
            <p:nvPr/>
          </p:nvSpPr>
          <p:spPr>
            <a:xfrm>
              <a:off x="3319272" y="3566160"/>
              <a:ext cx="2468880" cy="777240"/>
            </a:xfrm>
            <a:prstGeom prst="rect">
              <a:avLst/>
            </a:prstGeom>
            <a:grpFill/>
            <a:ln>
              <a:noFill/>
            </a:ln>
          </p:spPr>
          <p:txBody>
            <a:bodyPr wrap="square" lIns="0" tIns="0" rIns="0" bIns="0" rtlCol="0" anchor="ctr"/>
            <a:lstStyle/>
            <a:p>
              <a:pPr marL="0" indent="0">
                <a:lnSpc>
                  <a:spcPct val="125000"/>
                </a:lnSpc>
                <a:buNone/>
              </a:pPr>
              <a:r>
                <a:rPr lang="en-US" sz="1400" dirty="0">
                  <a:latin typeface="Calibri" panose="020F0502020204030204" pitchFamily="34" charset="0"/>
                  <a:ea typeface="Calibri" panose="020F0502020204030204" pitchFamily="34" charset="0"/>
                  <a:cs typeface="Calibri" panose="020F0502020204030204" pitchFamily="34" charset="0"/>
                </a:rPr>
                <a:t>Foam packaging replaced with reusable rigid PET trays from vendors</a:t>
              </a:r>
            </a:p>
          </p:txBody>
        </p:sp>
        <p:sp>
          <p:nvSpPr>
            <p:cNvPr id="39" name="Shape 34">
              <a:extLst>
                <a:ext uri="{FF2B5EF4-FFF2-40B4-BE49-F238E27FC236}">
                  <a16:creationId xmlns:a16="http://schemas.microsoft.com/office/drawing/2014/main" id="{14AA6C67-262D-1B7A-F98A-66F53698EC79}"/>
                </a:ext>
              </a:extLst>
            </p:cNvPr>
            <p:cNvSpPr/>
            <p:nvPr/>
          </p:nvSpPr>
          <p:spPr>
            <a:xfrm>
              <a:off x="6071616" y="2624328"/>
              <a:ext cx="2743200" cy="1828800"/>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42" name="Text 36">
              <a:extLst>
                <a:ext uri="{FF2B5EF4-FFF2-40B4-BE49-F238E27FC236}">
                  <a16:creationId xmlns:a16="http://schemas.microsoft.com/office/drawing/2014/main" id="{E38A7869-FB1C-F3E0-C4BA-203D6D4CB661}"/>
                </a:ext>
              </a:extLst>
            </p:cNvPr>
            <p:cNvSpPr/>
            <p:nvPr/>
          </p:nvSpPr>
          <p:spPr>
            <a:xfrm>
              <a:off x="6224129" y="2898647"/>
              <a:ext cx="1938528" cy="347472"/>
            </a:xfrm>
            <a:prstGeom prst="rect">
              <a:avLst/>
            </a:prstGeom>
            <a:grpFill/>
            <a:ln>
              <a:noFill/>
            </a:ln>
          </p:spPr>
          <p:txBody>
            <a:bodyPr wrap="square" lIns="0" tIns="0" rIns="0" bIns="0" rtlCol="0" anchor="ctr"/>
            <a:lstStyle/>
            <a:p>
              <a:pPr marL="0" indent="0">
                <a:buNone/>
              </a:pPr>
              <a:r>
                <a:rPr lang="en-US" sz="2400" b="1" dirty="0">
                  <a:latin typeface="Calibri" panose="020F0502020204030204" pitchFamily="34" charset="0"/>
                  <a:ea typeface="Calibri" panose="020F0502020204030204" pitchFamily="34" charset="0"/>
                  <a:cs typeface="Calibri" panose="020F0502020204030204" pitchFamily="34" charset="0"/>
                </a:rPr>
                <a:t>Dog Shelters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43" name="Text 37">
              <a:extLst>
                <a:ext uri="{FF2B5EF4-FFF2-40B4-BE49-F238E27FC236}">
                  <a16:creationId xmlns:a16="http://schemas.microsoft.com/office/drawing/2014/main" id="{47B38BC8-1126-5A36-C060-0D11F54CA73D}"/>
                </a:ext>
              </a:extLst>
            </p:cNvPr>
            <p:cNvSpPr/>
            <p:nvPr/>
          </p:nvSpPr>
          <p:spPr>
            <a:xfrm>
              <a:off x="6227064" y="3209544"/>
              <a:ext cx="2468880" cy="292608"/>
            </a:xfrm>
            <a:prstGeom prst="rect">
              <a:avLst/>
            </a:prstGeom>
            <a:grpFill/>
            <a:ln>
              <a:noFill/>
            </a:ln>
          </p:spPr>
          <p:txBody>
            <a:bodyPr wrap="square" lIns="0" tIns="0" rIns="0" bIns="0" rtlCol="0" anchor="ctr"/>
            <a:lstStyle/>
            <a:p>
              <a:pPr marL="0" indent="0">
                <a:buNone/>
              </a:pPr>
              <a:r>
                <a:rPr lang="en-US" sz="1600" b="1" dirty="0">
                  <a:latin typeface="Calibri" panose="020F0502020204030204" pitchFamily="34" charset="0"/>
                  <a:ea typeface="Calibri" panose="020F0502020204030204" pitchFamily="34" charset="0"/>
                  <a:cs typeface="Calibri" panose="020F0502020204030204" pitchFamily="34" charset="0"/>
                </a:rPr>
                <a:t>Upcycling &amp; Community Giving</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44" name="Shape 38">
              <a:extLst>
                <a:ext uri="{FF2B5EF4-FFF2-40B4-BE49-F238E27FC236}">
                  <a16:creationId xmlns:a16="http://schemas.microsoft.com/office/drawing/2014/main" id="{3CADEB83-89AC-7FFE-43E0-2349E23EEADF}"/>
                </a:ext>
              </a:extLst>
            </p:cNvPr>
            <p:cNvSpPr/>
            <p:nvPr/>
          </p:nvSpPr>
          <p:spPr>
            <a:xfrm>
              <a:off x="6227064" y="3511296"/>
              <a:ext cx="2468880" cy="0"/>
            </a:xfrm>
            <a:prstGeom prst="line">
              <a:avLst/>
            </a:prstGeom>
            <a:grpFill/>
            <a:ln w="9525">
              <a:noFill/>
              <a:prstDash val="solid"/>
            </a:ln>
          </p:spPr>
          <p:txBody>
            <a:bodyPr/>
            <a:lstStyle/>
            <a:p>
              <a:endParaRPr lang="en-IN" sz="3200">
                <a:latin typeface="Calibri" panose="020F0502020204030204" pitchFamily="34" charset="0"/>
                <a:ea typeface="Calibri" panose="020F0502020204030204" pitchFamily="34" charset="0"/>
                <a:cs typeface="Calibri" panose="020F0502020204030204" pitchFamily="34" charset="0"/>
              </a:endParaRPr>
            </a:p>
          </p:txBody>
        </p:sp>
        <p:sp>
          <p:nvSpPr>
            <p:cNvPr id="45" name="Text 39">
              <a:extLst>
                <a:ext uri="{FF2B5EF4-FFF2-40B4-BE49-F238E27FC236}">
                  <a16:creationId xmlns:a16="http://schemas.microsoft.com/office/drawing/2014/main" id="{B021D16B-DFEF-3147-1CA2-1DF8C688016D}"/>
                </a:ext>
              </a:extLst>
            </p:cNvPr>
            <p:cNvSpPr/>
            <p:nvPr/>
          </p:nvSpPr>
          <p:spPr>
            <a:xfrm>
              <a:off x="6227064" y="3566160"/>
              <a:ext cx="2468880" cy="777240"/>
            </a:xfrm>
            <a:prstGeom prst="rect">
              <a:avLst/>
            </a:prstGeom>
            <a:grpFill/>
            <a:ln>
              <a:noFill/>
            </a:ln>
          </p:spPr>
          <p:txBody>
            <a:bodyPr wrap="square" lIns="0" tIns="0" rIns="0" bIns="0" rtlCol="0" anchor="ctr"/>
            <a:lstStyle/>
            <a:p>
              <a:pPr marL="0" indent="0">
                <a:lnSpc>
                  <a:spcPct val="125000"/>
                </a:lnSpc>
                <a:buNone/>
              </a:pPr>
              <a:r>
                <a:rPr lang="en-US" sz="1400" dirty="0">
                  <a:latin typeface="Calibri" panose="020F0502020204030204" pitchFamily="34" charset="0"/>
                  <a:ea typeface="Calibri" panose="020F0502020204030204" pitchFamily="34" charset="0"/>
                  <a:cs typeface="Calibri" panose="020F0502020204030204" pitchFamily="34" charset="0"/>
                </a:rPr>
                <a:t>Wooden pallets upcycled into dog shelters donated to Blessing Foundation</a:t>
              </a:r>
            </a:p>
          </p:txBody>
        </p:sp>
      </p:grpSp>
      <p:sp>
        <p:nvSpPr>
          <p:cNvPr id="48" name="TextBox 47">
            <a:extLst>
              <a:ext uri="{FF2B5EF4-FFF2-40B4-BE49-F238E27FC236}">
                <a16:creationId xmlns:a16="http://schemas.microsoft.com/office/drawing/2014/main" id="{1FF7C205-AA8B-4E30-EC67-631A822EF718}"/>
              </a:ext>
            </a:extLst>
          </p:cNvPr>
          <p:cNvSpPr txBox="1"/>
          <p:nvPr/>
        </p:nvSpPr>
        <p:spPr>
          <a:xfrm>
            <a:off x="913568" y="1409303"/>
            <a:ext cx="6096000" cy="369332"/>
          </a:xfrm>
          <a:prstGeom prst="rect">
            <a:avLst/>
          </a:prstGeom>
          <a:noFill/>
        </p:spPr>
        <p:txBody>
          <a:bodyPr wrap="square">
            <a:spAutoFit/>
          </a:bodyPr>
          <a:lstStyle/>
          <a:p>
            <a:pPr marL="0" indent="0">
              <a:buNone/>
            </a:pPr>
            <a:r>
              <a:rPr lang="en-US" sz="1800" i="1" dirty="0">
                <a:latin typeface="Calibri" pitchFamily="34" charset="0"/>
                <a:ea typeface="Calibri" pitchFamily="34" charset="-122"/>
                <a:cs typeface="Calibri" pitchFamily="34" charset="-120"/>
              </a:rPr>
              <a:t>Key achievements from PVNA's zero waste journey</a:t>
            </a:r>
            <a:endParaRPr lang="en-US" sz="1800" dirty="0"/>
          </a:p>
        </p:txBody>
      </p:sp>
    </p:spTree>
    <p:extLst>
      <p:ext uri="{BB962C8B-B14F-4D97-AF65-F5344CB8AC3E}">
        <p14:creationId xmlns:p14="http://schemas.microsoft.com/office/powerpoint/2010/main" val="970913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DE5C7BDA-9A9A-0B05-41EA-4299BB1904C3}"/>
              </a:ext>
            </a:extLst>
          </p:cNvPr>
          <p:cNvSpPr/>
          <p:nvPr/>
        </p:nvSpPr>
        <p:spPr>
          <a:xfrm>
            <a:off x="592486" y="242894"/>
            <a:ext cx="2491388" cy="707886"/>
          </a:xfrm>
          <a:prstGeom prst="rect">
            <a:avLst/>
          </a:prstGeom>
          <a:noFill/>
        </p:spPr>
        <p:txBody>
          <a:bodyPr wrap="none" rtlCol="0">
            <a:spAutoFit/>
          </a:bodyPr>
          <a:lstStyle/>
          <a:p>
            <a:r>
              <a:rPr lang="en-US" sz="4000" b="1" dirty="0">
                <a:solidFill>
                  <a:schemeClr val="accent1"/>
                </a:solidFill>
                <a:latin typeface="Arial" panose="020B0604020202020204" pitchFamily="34" charset="0"/>
                <a:cs typeface="Arial" panose="020B0604020202020204" pitchFamily="34" charset="0"/>
              </a:rPr>
              <a:t>Redesign</a:t>
            </a:r>
          </a:p>
        </p:txBody>
      </p:sp>
      <p:grpSp>
        <p:nvGrpSpPr>
          <p:cNvPr id="2" name="Group 1">
            <a:extLst>
              <a:ext uri="{FF2B5EF4-FFF2-40B4-BE49-F238E27FC236}">
                <a16:creationId xmlns:a16="http://schemas.microsoft.com/office/drawing/2014/main" id="{94ADD871-DF13-37C2-E2BE-8565ACB1997B}"/>
              </a:ext>
            </a:extLst>
          </p:cNvPr>
          <p:cNvGrpSpPr/>
          <p:nvPr/>
        </p:nvGrpSpPr>
        <p:grpSpPr>
          <a:xfrm>
            <a:off x="1246094" y="1476158"/>
            <a:ext cx="5576047" cy="4664665"/>
            <a:chOff x="1246910" y="1733068"/>
            <a:chExt cx="10241280" cy="1975110"/>
          </a:xfrm>
        </p:grpSpPr>
        <p:sp>
          <p:nvSpPr>
            <p:cNvPr id="7" name="Shape 4">
              <a:extLst>
                <a:ext uri="{FF2B5EF4-FFF2-40B4-BE49-F238E27FC236}">
                  <a16:creationId xmlns:a16="http://schemas.microsoft.com/office/drawing/2014/main" id="{94771145-4779-4A38-E74F-4F2EF69B14DA}"/>
                </a:ext>
              </a:extLst>
            </p:cNvPr>
            <p:cNvSpPr/>
            <p:nvPr/>
          </p:nvSpPr>
          <p:spPr>
            <a:xfrm>
              <a:off x="1246910" y="1733068"/>
              <a:ext cx="10241280" cy="1975110"/>
            </a:xfrm>
            <a:prstGeom prst="rect">
              <a:avLst/>
            </a:prstGeom>
            <a:solidFill>
              <a:schemeClr val="bg1">
                <a:lumMod val="95000"/>
              </a:schemeClr>
            </a:solidFill>
            <a:ln w="12700">
              <a:noFill/>
              <a:prstDash val="solid"/>
            </a:ln>
            <a:effectLst>
              <a:outerShdw blurRad="101600" dist="38100" dir="8100000" algn="bl" rotWithShape="0">
                <a:srgbClr val="000000">
                  <a:alpha val="12000"/>
                </a:srgbClr>
              </a:outerShdw>
            </a:effectLst>
          </p:spPr>
          <p:txBody>
            <a:bodyPr/>
            <a:lstStyle/>
            <a:p>
              <a:endParaRPr lang="en-IN" sz="2800"/>
            </a:p>
          </p:txBody>
        </p:sp>
        <p:sp>
          <p:nvSpPr>
            <p:cNvPr id="9" name="Text 6">
              <a:extLst>
                <a:ext uri="{FF2B5EF4-FFF2-40B4-BE49-F238E27FC236}">
                  <a16:creationId xmlns:a16="http://schemas.microsoft.com/office/drawing/2014/main" id="{EED928D7-5FAF-D974-CEA0-79546B24BA8B}"/>
                </a:ext>
              </a:extLst>
            </p:cNvPr>
            <p:cNvSpPr/>
            <p:nvPr/>
          </p:nvSpPr>
          <p:spPr>
            <a:xfrm>
              <a:off x="1454174" y="1853993"/>
              <a:ext cx="9875520" cy="564317"/>
            </a:xfrm>
            <a:prstGeom prst="rect">
              <a:avLst/>
            </a:prstGeom>
            <a:noFill/>
            <a:ln/>
          </p:spPr>
          <p:txBody>
            <a:bodyPr wrap="square" lIns="0" tIns="0" rIns="0" bIns="0" rtlCol="0" anchor="ctr"/>
            <a:lstStyle/>
            <a:p>
              <a:r>
                <a:rPr lang="en-US" sz="2800" b="1" dirty="0">
                  <a:latin typeface="Calibri" pitchFamily="34" charset="0"/>
                  <a:ea typeface="Calibri" pitchFamily="34" charset="-122"/>
                  <a:cs typeface="Calibri" pitchFamily="34" charset="-120"/>
                </a:rPr>
                <a:t>C1 – Right size collection containers and service levels</a:t>
              </a:r>
              <a:endParaRPr lang="en-US" sz="2800" dirty="0"/>
            </a:p>
          </p:txBody>
        </p:sp>
        <p:sp>
          <p:nvSpPr>
            <p:cNvPr id="10" name="Text 7">
              <a:extLst>
                <a:ext uri="{FF2B5EF4-FFF2-40B4-BE49-F238E27FC236}">
                  <a16:creationId xmlns:a16="http://schemas.microsoft.com/office/drawing/2014/main" id="{1132155D-7377-25B1-2E34-3ED76B2F0493}"/>
                </a:ext>
              </a:extLst>
            </p:cNvPr>
            <p:cNvSpPr/>
            <p:nvPr/>
          </p:nvSpPr>
          <p:spPr>
            <a:xfrm>
              <a:off x="1454174" y="2398156"/>
              <a:ext cx="9875520" cy="1209251"/>
            </a:xfrm>
            <a:prstGeom prst="rect">
              <a:avLst/>
            </a:prstGeom>
            <a:noFill/>
            <a:ln/>
          </p:spPr>
          <p:txBody>
            <a:bodyPr wrap="square" lIns="0" tIns="0" rIns="0" bIns="0" rtlCol="0" anchor="ctr"/>
            <a:lstStyle/>
            <a:p>
              <a:pPr marL="0" indent="0">
                <a:lnSpc>
                  <a:spcPct val="120000"/>
                </a:lnSpc>
                <a:buNone/>
              </a:pPr>
              <a:r>
                <a:rPr lang="en-US" i="1" dirty="0">
                  <a:solidFill>
                    <a:schemeClr val="accent1"/>
                  </a:solidFill>
                  <a:latin typeface="Calibri" pitchFamily="34" charset="0"/>
                  <a:ea typeface="Calibri" pitchFamily="34" charset="-122"/>
                  <a:cs typeface="Calibri" pitchFamily="34" charset="-120"/>
                </a:rPr>
                <a:t>Three-in-one waste bins (Paper/Plastic/General) </a:t>
              </a:r>
              <a:r>
                <a:rPr lang="en-US" dirty="0">
                  <a:latin typeface="Calibri" pitchFamily="34" charset="0"/>
                  <a:ea typeface="Calibri" pitchFamily="34" charset="-122"/>
                  <a:cs typeface="Calibri" pitchFamily="34" charset="-120"/>
                </a:rPr>
                <a:t>placed across campus based on observed waste volumes. Food waste bins at plate drop-off zones. Periodic reviews via internal assessments and annual audits ensure containers are correctly sized and pick-up schedules are optimized.</a:t>
              </a:r>
              <a:endParaRPr lang="en-US" dirty="0"/>
            </a:p>
          </p:txBody>
        </p:sp>
      </p:grpSp>
      <p:grpSp>
        <p:nvGrpSpPr>
          <p:cNvPr id="4" name="Group 3">
            <a:extLst>
              <a:ext uri="{FF2B5EF4-FFF2-40B4-BE49-F238E27FC236}">
                <a16:creationId xmlns:a16="http://schemas.microsoft.com/office/drawing/2014/main" id="{7A09A636-3A62-921F-288B-7155F958409D}"/>
              </a:ext>
            </a:extLst>
          </p:cNvPr>
          <p:cNvGrpSpPr/>
          <p:nvPr/>
        </p:nvGrpSpPr>
        <p:grpSpPr>
          <a:xfrm>
            <a:off x="6921990" y="2510516"/>
            <a:ext cx="5415520" cy="2563507"/>
            <a:chOff x="7499612" y="1479575"/>
            <a:chExt cx="4837898" cy="2290082"/>
          </a:xfrm>
        </p:grpSpPr>
        <p:pic>
          <p:nvPicPr>
            <p:cNvPr id="5" name="Picture 4">
              <a:extLst>
                <a:ext uri="{FF2B5EF4-FFF2-40B4-BE49-F238E27FC236}">
                  <a16:creationId xmlns:a16="http://schemas.microsoft.com/office/drawing/2014/main" id="{665301E0-6FE4-C1B4-2CD6-2739D52188B9}"/>
                </a:ext>
              </a:extLst>
            </p:cNvPr>
            <p:cNvPicPr>
              <a:picLocks noChangeAspect="1"/>
            </p:cNvPicPr>
            <p:nvPr/>
          </p:nvPicPr>
          <p:blipFill>
            <a:blip r:embed="rId2"/>
            <a:stretch>
              <a:fillRect/>
            </a:stretch>
          </p:blipFill>
          <p:spPr>
            <a:xfrm>
              <a:off x="7566542" y="1479575"/>
              <a:ext cx="4374446" cy="1993249"/>
            </a:xfrm>
            <a:prstGeom prst="rect">
              <a:avLst/>
            </a:prstGeom>
          </p:spPr>
        </p:pic>
        <p:sp>
          <p:nvSpPr>
            <p:cNvPr id="6" name="TextBox 5">
              <a:extLst>
                <a:ext uri="{FF2B5EF4-FFF2-40B4-BE49-F238E27FC236}">
                  <a16:creationId xmlns:a16="http://schemas.microsoft.com/office/drawing/2014/main" id="{DEE22F6F-2569-FEBB-338F-139311AE1081}"/>
                </a:ext>
              </a:extLst>
            </p:cNvPr>
            <p:cNvSpPr txBox="1"/>
            <p:nvPr/>
          </p:nvSpPr>
          <p:spPr>
            <a:xfrm>
              <a:off x="7499612" y="3461880"/>
              <a:ext cx="4837898" cy="307777"/>
            </a:xfrm>
            <a:prstGeom prst="rect">
              <a:avLst/>
            </a:prstGeom>
            <a:noFill/>
          </p:spPr>
          <p:txBody>
            <a:bodyPr wrap="square" rtlCol="0">
              <a:spAutoFit/>
            </a:bodyPr>
            <a:lstStyle/>
            <a:p>
              <a:r>
                <a:rPr lang="en-US" sz="1400" i="1" dirty="0">
                  <a:latin typeface="Aptos" panose="020B0004020202020204" pitchFamily="34" charset="0"/>
                  <a:ea typeface="Calibri" panose="020F0502020204030204" pitchFamily="34" charset="0"/>
                  <a:cs typeface="Calibri" panose="020F0502020204030204" pitchFamily="34" charset="0"/>
                </a:rPr>
                <a:t>Three in one waste bins</a:t>
              </a:r>
              <a:endParaRPr lang="en-IN" sz="1400" i="1" dirty="0"/>
            </a:p>
          </p:txBody>
        </p:sp>
      </p:grpSp>
    </p:spTree>
    <p:extLst>
      <p:ext uri="{BB962C8B-B14F-4D97-AF65-F5344CB8AC3E}">
        <p14:creationId xmlns:p14="http://schemas.microsoft.com/office/powerpoint/2010/main" val="3819113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3F7D5-8BF5-D559-9D29-9229031238D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CA3776E-4B2A-8723-E245-941470D8FDB4}"/>
              </a:ext>
            </a:extLst>
          </p:cNvPr>
          <p:cNvGrpSpPr/>
          <p:nvPr/>
        </p:nvGrpSpPr>
        <p:grpSpPr>
          <a:xfrm>
            <a:off x="1326775" y="1371600"/>
            <a:ext cx="5450543" cy="4777155"/>
            <a:chOff x="1524001" y="5393525"/>
            <a:chExt cx="10241280" cy="1215093"/>
          </a:xfrm>
          <a:solidFill>
            <a:schemeClr val="bg1">
              <a:lumMod val="95000"/>
            </a:schemeClr>
          </a:solidFill>
        </p:grpSpPr>
        <p:sp>
          <p:nvSpPr>
            <p:cNvPr id="19" name="Shape 16">
              <a:extLst>
                <a:ext uri="{FF2B5EF4-FFF2-40B4-BE49-F238E27FC236}">
                  <a16:creationId xmlns:a16="http://schemas.microsoft.com/office/drawing/2014/main" id="{F822093E-DBB2-6865-6F27-3CE1DA3804F3}"/>
                </a:ext>
              </a:extLst>
            </p:cNvPr>
            <p:cNvSpPr/>
            <p:nvPr/>
          </p:nvSpPr>
          <p:spPr>
            <a:xfrm>
              <a:off x="1524001" y="5393525"/>
              <a:ext cx="10241280" cy="1215093"/>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5400"/>
            </a:p>
          </p:txBody>
        </p:sp>
        <p:sp>
          <p:nvSpPr>
            <p:cNvPr id="21" name="Text 18">
              <a:extLst>
                <a:ext uri="{FF2B5EF4-FFF2-40B4-BE49-F238E27FC236}">
                  <a16:creationId xmlns:a16="http://schemas.microsoft.com/office/drawing/2014/main" id="{0F3D3C84-DCC4-B854-8F79-6B3A15AE6560}"/>
                </a:ext>
              </a:extLst>
            </p:cNvPr>
            <p:cNvSpPr/>
            <p:nvPr/>
          </p:nvSpPr>
          <p:spPr>
            <a:xfrm>
              <a:off x="1731265" y="5467918"/>
              <a:ext cx="9875520" cy="347169"/>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C4 – Complete review of supply chain</a:t>
              </a:r>
              <a:endParaRPr lang="en-US" sz="2800" dirty="0"/>
            </a:p>
          </p:txBody>
        </p:sp>
        <p:sp>
          <p:nvSpPr>
            <p:cNvPr id="22" name="Text 19">
              <a:extLst>
                <a:ext uri="{FF2B5EF4-FFF2-40B4-BE49-F238E27FC236}">
                  <a16:creationId xmlns:a16="http://schemas.microsoft.com/office/drawing/2014/main" id="{C097E8CB-C9BF-F356-3B72-EFBACD8F4130}"/>
                </a:ext>
              </a:extLst>
            </p:cNvPr>
            <p:cNvSpPr/>
            <p:nvPr/>
          </p:nvSpPr>
          <p:spPr>
            <a:xfrm>
              <a:off x="1731265" y="5802689"/>
              <a:ext cx="9875520" cy="743935"/>
            </a:xfrm>
            <a:prstGeom prst="rect">
              <a:avLst/>
            </a:prstGeom>
            <a:grpFill/>
            <a:ln>
              <a:noFill/>
            </a:ln>
          </p:spPr>
          <p:txBody>
            <a:bodyPr wrap="square" lIns="0" tIns="0" rIns="0" bIns="0" rtlCol="0" anchor="ctr"/>
            <a:lstStyle/>
            <a:p>
              <a:pPr marL="0" indent="0">
                <a:lnSpc>
                  <a:spcPct val="120000"/>
                </a:lnSpc>
                <a:buNone/>
              </a:pPr>
              <a:r>
                <a:rPr lang="en-US" dirty="0">
                  <a:latin typeface="Calibri" pitchFamily="34" charset="0"/>
                  <a:ea typeface="Calibri" pitchFamily="34" charset="-122"/>
                  <a:cs typeface="Calibri" pitchFamily="34" charset="-120"/>
                </a:rPr>
                <a:t>End-to-end supply chain review identified Mahindra as the highest-volume supplier. Targeted engagement ensured compliance with PVNA's sustainable procurement guidelines and </a:t>
              </a:r>
              <a:r>
                <a:rPr lang="en-US" i="1" dirty="0">
                  <a:solidFill>
                    <a:schemeClr val="accent1"/>
                  </a:solidFill>
                  <a:latin typeface="Calibri" pitchFamily="34" charset="0"/>
                  <a:ea typeface="Calibri" pitchFamily="34" charset="-122"/>
                  <a:cs typeface="Calibri" pitchFamily="34" charset="-120"/>
                </a:rPr>
                <a:t>reusable packaging requirements under the Zero Plastic Waste Policy</a:t>
              </a:r>
              <a:r>
                <a:rPr lang="en-US" dirty="0">
                  <a:latin typeface="Calibri" pitchFamily="34" charset="0"/>
                  <a:ea typeface="Calibri" pitchFamily="34" charset="-122"/>
                  <a:cs typeface="Calibri" pitchFamily="34" charset="-120"/>
                </a:rPr>
                <a:t>. Continuous monitoring is in place.</a:t>
              </a:r>
              <a:endParaRPr lang="en-US" dirty="0"/>
            </a:p>
          </p:txBody>
        </p:sp>
      </p:grpSp>
      <p:sp>
        <p:nvSpPr>
          <p:cNvPr id="3" name="Text 1">
            <a:extLst>
              <a:ext uri="{FF2B5EF4-FFF2-40B4-BE49-F238E27FC236}">
                <a16:creationId xmlns:a16="http://schemas.microsoft.com/office/drawing/2014/main" id="{0849DE98-C6A8-31CB-2F32-17113D50AE49}"/>
              </a:ext>
            </a:extLst>
          </p:cNvPr>
          <p:cNvSpPr/>
          <p:nvPr/>
        </p:nvSpPr>
        <p:spPr>
          <a:xfrm>
            <a:off x="592486" y="249629"/>
            <a:ext cx="7853310" cy="564318"/>
          </a:xfrm>
          <a:prstGeom prst="rect">
            <a:avLst/>
          </a:prstGeom>
          <a:noFill/>
          <a:ln/>
        </p:spPr>
        <p:txBody>
          <a:bodyPr wrap="square" lIns="0" tIns="0" rIns="0" bIns="0" rtlCol="0" anchor="ctr"/>
          <a:lstStyle/>
          <a:p>
            <a:pPr marL="0" indent="0">
              <a:buNone/>
            </a:pPr>
            <a:r>
              <a:rPr lang="en-US" sz="4000" b="1" dirty="0">
                <a:solidFill>
                  <a:schemeClr val="accent1"/>
                </a:solidFill>
                <a:latin typeface="Arial" panose="020B0604020202020204" pitchFamily="34" charset="0"/>
                <a:cs typeface="Arial" panose="020B0604020202020204" pitchFamily="34" charset="0"/>
              </a:rPr>
              <a:t>Redesign</a:t>
            </a:r>
          </a:p>
        </p:txBody>
      </p:sp>
      <p:grpSp>
        <p:nvGrpSpPr>
          <p:cNvPr id="4" name="Group 3">
            <a:extLst>
              <a:ext uri="{FF2B5EF4-FFF2-40B4-BE49-F238E27FC236}">
                <a16:creationId xmlns:a16="http://schemas.microsoft.com/office/drawing/2014/main" id="{81A38D3B-6D86-5537-2DA5-07D35AF5FBA6}"/>
              </a:ext>
            </a:extLst>
          </p:cNvPr>
          <p:cNvGrpSpPr/>
          <p:nvPr/>
        </p:nvGrpSpPr>
        <p:grpSpPr>
          <a:xfrm>
            <a:off x="7463459" y="2232562"/>
            <a:ext cx="4837898" cy="2685945"/>
            <a:chOff x="7463459" y="1273339"/>
            <a:chExt cx="4837898" cy="2685945"/>
          </a:xfrm>
        </p:grpSpPr>
        <p:pic>
          <p:nvPicPr>
            <p:cNvPr id="8" name="Picture 7">
              <a:extLst>
                <a:ext uri="{FF2B5EF4-FFF2-40B4-BE49-F238E27FC236}">
                  <a16:creationId xmlns:a16="http://schemas.microsoft.com/office/drawing/2014/main" id="{60CB1A3A-9C6E-3998-D208-EBD7B6186891}"/>
                </a:ext>
              </a:extLst>
            </p:cNvPr>
            <p:cNvPicPr>
              <a:picLocks noChangeAspect="1"/>
            </p:cNvPicPr>
            <p:nvPr/>
          </p:nvPicPr>
          <p:blipFill>
            <a:blip r:embed="rId2"/>
            <a:stretch>
              <a:fillRect/>
            </a:stretch>
          </p:blipFill>
          <p:spPr>
            <a:xfrm>
              <a:off x="7463459" y="1273339"/>
              <a:ext cx="4629930" cy="2374260"/>
            </a:xfrm>
            <a:prstGeom prst="rect">
              <a:avLst/>
            </a:prstGeom>
          </p:spPr>
        </p:pic>
        <p:sp>
          <p:nvSpPr>
            <p:cNvPr id="7" name="TextBox 6">
              <a:extLst>
                <a:ext uri="{FF2B5EF4-FFF2-40B4-BE49-F238E27FC236}">
                  <a16:creationId xmlns:a16="http://schemas.microsoft.com/office/drawing/2014/main" id="{6D854231-4006-F5B5-0F0F-BA6ED7145739}"/>
                </a:ext>
              </a:extLst>
            </p:cNvPr>
            <p:cNvSpPr txBox="1"/>
            <p:nvPr/>
          </p:nvSpPr>
          <p:spPr>
            <a:xfrm>
              <a:off x="7463459" y="3651507"/>
              <a:ext cx="4837898" cy="307777"/>
            </a:xfrm>
            <a:prstGeom prst="rect">
              <a:avLst/>
            </a:prstGeom>
            <a:noFill/>
          </p:spPr>
          <p:txBody>
            <a:bodyPr wrap="square" rtlCol="0">
              <a:spAutoFit/>
            </a:bodyPr>
            <a:lstStyle/>
            <a:p>
              <a:r>
                <a:rPr lang="en-US" sz="1400" i="1" dirty="0">
                  <a:latin typeface="Aptos" panose="020B0004020202020204" pitchFamily="34" charset="0"/>
                  <a:ea typeface="Calibri" panose="020F0502020204030204" pitchFamily="34" charset="0"/>
                  <a:cs typeface="Calibri" panose="020F0502020204030204" pitchFamily="34" charset="0"/>
                </a:rPr>
                <a:t>Reusable Packaging specifications</a:t>
              </a:r>
              <a:endParaRPr lang="en-IN" sz="1400" i="1" dirty="0"/>
            </a:p>
          </p:txBody>
        </p:sp>
      </p:grpSp>
    </p:spTree>
    <p:extLst>
      <p:ext uri="{BB962C8B-B14F-4D97-AF65-F5344CB8AC3E}">
        <p14:creationId xmlns:p14="http://schemas.microsoft.com/office/powerpoint/2010/main" val="2020018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F3F90-8A89-A4AE-62B0-0FD02DE1F0A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6E2B52E-11DB-37EF-8331-3F8AF7B4CE8A}"/>
              </a:ext>
            </a:extLst>
          </p:cNvPr>
          <p:cNvGrpSpPr/>
          <p:nvPr/>
        </p:nvGrpSpPr>
        <p:grpSpPr>
          <a:xfrm>
            <a:off x="1308847" y="1353671"/>
            <a:ext cx="5486400" cy="4814047"/>
            <a:chOff x="6769827" y="1532755"/>
            <a:chExt cx="4716792" cy="1459959"/>
          </a:xfrm>
          <a:solidFill>
            <a:schemeClr val="bg1">
              <a:lumMod val="95000"/>
            </a:schemeClr>
          </a:solidFill>
        </p:grpSpPr>
        <p:sp>
          <p:nvSpPr>
            <p:cNvPr id="69" name="Shape 8">
              <a:extLst>
                <a:ext uri="{FF2B5EF4-FFF2-40B4-BE49-F238E27FC236}">
                  <a16:creationId xmlns:a16="http://schemas.microsoft.com/office/drawing/2014/main" id="{21160680-350E-330F-C01E-B327F0483683}"/>
                </a:ext>
              </a:extLst>
            </p:cNvPr>
            <p:cNvSpPr/>
            <p:nvPr/>
          </p:nvSpPr>
          <p:spPr>
            <a:xfrm>
              <a:off x="6769827" y="1532755"/>
              <a:ext cx="4716792" cy="1459959"/>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4000"/>
            </a:p>
          </p:txBody>
        </p:sp>
        <p:sp>
          <p:nvSpPr>
            <p:cNvPr id="71" name="Text 10">
              <a:extLst>
                <a:ext uri="{FF2B5EF4-FFF2-40B4-BE49-F238E27FC236}">
                  <a16:creationId xmlns:a16="http://schemas.microsoft.com/office/drawing/2014/main" id="{8E87D430-7F26-DD49-5754-719D660A764A}"/>
                </a:ext>
              </a:extLst>
            </p:cNvPr>
            <p:cNvSpPr/>
            <p:nvPr/>
          </p:nvSpPr>
          <p:spPr>
            <a:xfrm>
              <a:off x="6960745" y="1600138"/>
              <a:ext cx="4436031" cy="336914"/>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C2 – Implement tracking programs to eliminate waste before it occurs</a:t>
              </a:r>
              <a:endParaRPr lang="en-US" sz="2800" dirty="0"/>
            </a:p>
          </p:txBody>
        </p:sp>
        <p:sp>
          <p:nvSpPr>
            <p:cNvPr id="72" name="Text 11">
              <a:extLst>
                <a:ext uri="{FF2B5EF4-FFF2-40B4-BE49-F238E27FC236}">
                  <a16:creationId xmlns:a16="http://schemas.microsoft.com/office/drawing/2014/main" id="{3E492793-2F08-8546-5400-0B6FD7228323}"/>
                </a:ext>
              </a:extLst>
            </p:cNvPr>
            <p:cNvSpPr/>
            <p:nvPr/>
          </p:nvSpPr>
          <p:spPr>
            <a:xfrm>
              <a:off x="6960745" y="1937051"/>
              <a:ext cx="4436031" cy="988280"/>
            </a:xfrm>
            <a:prstGeom prst="rect">
              <a:avLst/>
            </a:prstGeom>
            <a:grpFill/>
            <a:ln>
              <a:noFill/>
            </a:ln>
          </p:spPr>
          <p:txBody>
            <a:bodyPr wrap="square" lIns="0" tIns="0" rIns="0" bIns="0" rtlCol="0" anchor="ctr"/>
            <a:lstStyle/>
            <a:p>
              <a:pPr marL="0" indent="0">
                <a:lnSpc>
                  <a:spcPct val="120000"/>
                </a:lnSpc>
                <a:buNone/>
              </a:pPr>
              <a:r>
                <a:rPr lang="en-US" dirty="0">
                  <a:latin typeface="Calibri" pitchFamily="34" charset="0"/>
                  <a:ea typeface="Calibri" pitchFamily="34" charset="-122"/>
                  <a:cs typeface="Calibri" pitchFamily="34" charset="-120"/>
                </a:rPr>
                <a:t>Monthly </a:t>
              </a:r>
              <a:r>
                <a:rPr lang="en-US" i="1" dirty="0">
                  <a:solidFill>
                    <a:schemeClr val="accent1"/>
                  </a:solidFill>
                  <a:latin typeface="Calibri" pitchFamily="34" charset="0"/>
                  <a:ea typeface="Calibri" pitchFamily="34" charset="-122"/>
                  <a:cs typeface="Calibri" pitchFamily="34" charset="-120"/>
                </a:rPr>
                <a:t>purchase order tracking via spreadsheets</a:t>
              </a:r>
              <a:r>
                <a:rPr lang="en-US" dirty="0">
                  <a:latin typeface="Calibri" pitchFamily="34" charset="0"/>
                  <a:ea typeface="Calibri" pitchFamily="34" charset="-122"/>
                  <a:cs typeface="Calibri" pitchFamily="34" charset="-120"/>
                </a:rPr>
                <a:t>. Before procuring new materials, the purchase department reviews current inventory. This prevents unnecessary purchases and identifies upstream waste reduction opportunities.</a:t>
              </a:r>
              <a:endParaRPr lang="en-US" dirty="0"/>
            </a:p>
          </p:txBody>
        </p:sp>
      </p:grpSp>
      <p:sp>
        <p:nvSpPr>
          <p:cNvPr id="3" name="Text 1">
            <a:extLst>
              <a:ext uri="{FF2B5EF4-FFF2-40B4-BE49-F238E27FC236}">
                <a16:creationId xmlns:a16="http://schemas.microsoft.com/office/drawing/2014/main" id="{18E0E5B7-088F-6170-E5E1-252AC7EF044B}"/>
              </a:ext>
            </a:extLst>
          </p:cNvPr>
          <p:cNvSpPr/>
          <p:nvPr/>
        </p:nvSpPr>
        <p:spPr>
          <a:xfrm>
            <a:off x="609600" y="90772"/>
            <a:ext cx="7423408" cy="917757"/>
          </a:xfrm>
          <a:prstGeom prst="rect">
            <a:avLst/>
          </a:prstGeom>
          <a:noFill/>
          <a:ln>
            <a:noFill/>
          </a:ln>
        </p:spPr>
        <p:txBody>
          <a:bodyPr wrap="square" lIns="0" tIns="0" rIns="0" bIns="0" rtlCol="0" anchor="ctr"/>
          <a:lstStyle/>
          <a:p>
            <a:pPr marL="0" indent="0">
              <a:buNone/>
            </a:pPr>
            <a:r>
              <a:rPr lang="en-US" sz="4000" b="1" dirty="0">
                <a:solidFill>
                  <a:schemeClr val="accent1"/>
                </a:solidFill>
                <a:latin typeface="Arial" panose="020B0604020202020204" pitchFamily="34" charset="0"/>
                <a:cs typeface="Arial" panose="020B0604020202020204" pitchFamily="34" charset="0"/>
              </a:rPr>
              <a:t>Reduce</a:t>
            </a:r>
          </a:p>
        </p:txBody>
      </p:sp>
      <p:pic>
        <p:nvPicPr>
          <p:cNvPr id="5" name="Picture 4">
            <a:extLst>
              <a:ext uri="{FF2B5EF4-FFF2-40B4-BE49-F238E27FC236}">
                <a16:creationId xmlns:a16="http://schemas.microsoft.com/office/drawing/2014/main" id="{21DA3324-179B-E7B5-01CE-D444B19FC604}"/>
              </a:ext>
            </a:extLst>
          </p:cNvPr>
          <p:cNvPicPr>
            <a:picLocks noChangeAspect="1"/>
          </p:cNvPicPr>
          <p:nvPr/>
        </p:nvPicPr>
        <p:blipFill>
          <a:blip r:embed="rId2"/>
          <a:stretch>
            <a:fillRect/>
          </a:stretch>
        </p:blipFill>
        <p:spPr>
          <a:xfrm>
            <a:off x="6912814" y="1869251"/>
            <a:ext cx="4938527" cy="2868486"/>
          </a:xfrm>
          <a:prstGeom prst="rect">
            <a:avLst/>
          </a:prstGeom>
        </p:spPr>
      </p:pic>
      <p:sp>
        <p:nvSpPr>
          <p:cNvPr id="6" name="TextBox 5">
            <a:extLst>
              <a:ext uri="{FF2B5EF4-FFF2-40B4-BE49-F238E27FC236}">
                <a16:creationId xmlns:a16="http://schemas.microsoft.com/office/drawing/2014/main" id="{467E45C1-C2EE-B254-EA8B-D4BC0EB37A37}"/>
              </a:ext>
            </a:extLst>
          </p:cNvPr>
          <p:cNvSpPr txBox="1"/>
          <p:nvPr/>
        </p:nvSpPr>
        <p:spPr>
          <a:xfrm>
            <a:off x="6808312" y="4734620"/>
            <a:ext cx="4837898" cy="307777"/>
          </a:xfrm>
          <a:prstGeom prst="rect">
            <a:avLst/>
          </a:prstGeom>
          <a:noFill/>
        </p:spPr>
        <p:txBody>
          <a:bodyPr wrap="square" rtlCol="0">
            <a:spAutoFit/>
          </a:bodyPr>
          <a:lstStyle/>
          <a:p>
            <a:r>
              <a:rPr lang="en-US" sz="1400" i="1" dirty="0">
                <a:latin typeface="Aptos" panose="020B0004020202020204" pitchFamily="34" charset="0"/>
                <a:ea typeface="Calibri" panose="020F0502020204030204" pitchFamily="34" charset="0"/>
                <a:cs typeface="Calibri" panose="020F0502020204030204" pitchFamily="34" charset="0"/>
              </a:rPr>
              <a:t>Purchase Order tracker</a:t>
            </a:r>
            <a:endParaRPr lang="en-IN" sz="1400" i="1" dirty="0"/>
          </a:p>
        </p:txBody>
      </p:sp>
    </p:spTree>
    <p:extLst>
      <p:ext uri="{BB962C8B-B14F-4D97-AF65-F5344CB8AC3E}">
        <p14:creationId xmlns:p14="http://schemas.microsoft.com/office/powerpoint/2010/main" val="3603550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49E89-A812-800F-EE0B-2C40E9AB40D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593158C-7B3F-A8DE-FC56-30F552E010BB}"/>
              </a:ext>
            </a:extLst>
          </p:cNvPr>
          <p:cNvGrpSpPr/>
          <p:nvPr/>
        </p:nvGrpSpPr>
        <p:grpSpPr>
          <a:xfrm>
            <a:off x="1299882" y="1371816"/>
            <a:ext cx="5495365" cy="4840725"/>
            <a:chOff x="2259771" y="1027951"/>
            <a:chExt cx="4285447" cy="1459959"/>
          </a:xfrm>
          <a:solidFill>
            <a:schemeClr val="bg1">
              <a:lumMod val="95000"/>
            </a:schemeClr>
          </a:solidFill>
        </p:grpSpPr>
        <p:sp>
          <p:nvSpPr>
            <p:cNvPr id="73" name="Shape 12">
              <a:extLst>
                <a:ext uri="{FF2B5EF4-FFF2-40B4-BE49-F238E27FC236}">
                  <a16:creationId xmlns:a16="http://schemas.microsoft.com/office/drawing/2014/main" id="{345A1386-344B-9A2A-9BBC-A2BDCCA34A86}"/>
                </a:ext>
              </a:extLst>
            </p:cNvPr>
            <p:cNvSpPr/>
            <p:nvPr/>
          </p:nvSpPr>
          <p:spPr>
            <a:xfrm>
              <a:off x="2259771" y="1027951"/>
              <a:ext cx="4285447" cy="1459959"/>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4000"/>
            </a:p>
          </p:txBody>
        </p:sp>
        <p:sp>
          <p:nvSpPr>
            <p:cNvPr id="75" name="Text 14">
              <a:extLst>
                <a:ext uri="{FF2B5EF4-FFF2-40B4-BE49-F238E27FC236}">
                  <a16:creationId xmlns:a16="http://schemas.microsoft.com/office/drawing/2014/main" id="{5FC3C293-9D05-6D32-BD1A-F7733C021143}"/>
                </a:ext>
              </a:extLst>
            </p:cNvPr>
            <p:cNvSpPr/>
            <p:nvPr/>
          </p:nvSpPr>
          <p:spPr>
            <a:xfrm>
              <a:off x="2425014" y="1095333"/>
              <a:ext cx="4030361" cy="405709"/>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C3 – Adopt a goal to reduce the overall size/amount of product packaging</a:t>
              </a:r>
              <a:endParaRPr lang="en-US" sz="2800" dirty="0"/>
            </a:p>
          </p:txBody>
        </p:sp>
        <p:sp>
          <p:nvSpPr>
            <p:cNvPr id="76" name="Text 15">
              <a:extLst>
                <a:ext uri="{FF2B5EF4-FFF2-40B4-BE49-F238E27FC236}">
                  <a16:creationId xmlns:a16="http://schemas.microsoft.com/office/drawing/2014/main" id="{F9B32EAD-7DEC-A288-619B-23DFC8B47881}"/>
                </a:ext>
              </a:extLst>
            </p:cNvPr>
            <p:cNvSpPr/>
            <p:nvPr/>
          </p:nvSpPr>
          <p:spPr>
            <a:xfrm>
              <a:off x="2425014" y="1536191"/>
              <a:ext cx="4030361" cy="884336"/>
            </a:xfrm>
            <a:prstGeom prst="rect">
              <a:avLst/>
            </a:prstGeom>
            <a:grpFill/>
            <a:ln>
              <a:noFill/>
            </a:ln>
          </p:spPr>
          <p:txBody>
            <a:bodyPr wrap="square" lIns="0" tIns="0" rIns="0" bIns="0" rtlCol="0" anchor="ctr"/>
            <a:lstStyle/>
            <a:p>
              <a:pPr marL="0" indent="0">
                <a:lnSpc>
                  <a:spcPct val="120000"/>
                </a:lnSpc>
                <a:buNone/>
              </a:pPr>
              <a:r>
                <a:rPr lang="en-US" i="1" dirty="0">
                  <a:solidFill>
                    <a:schemeClr val="accent1"/>
                  </a:solidFill>
                  <a:latin typeface="Calibri" pitchFamily="34" charset="0"/>
                  <a:ea typeface="Calibri" pitchFamily="34" charset="-122"/>
                  <a:cs typeface="Calibri" pitchFamily="34" charset="-120"/>
                </a:rPr>
                <a:t>Kitchen supplies delivered in reusable vendor crates </a:t>
              </a:r>
              <a:r>
                <a:rPr lang="en-US" dirty="0">
                  <a:latin typeface="Calibri" pitchFamily="34" charset="0"/>
                  <a:ea typeface="Calibri" pitchFamily="34" charset="-122"/>
                  <a:cs typeface="Calibri" pitchFamily="34" charset="-120"/>
                </a:rPr>
                <a:t>instead of single-use packaging. Vendors retrieve and reuse crates for subsequent deliveries, closing the loop on inbound packaging.</a:t>
              </a:r>
              <a:endParaRPr lang="en-US" dirty="0"/>
            </a:p>
          </p:txBody>
        </p:sp>
      </p:grpSp>
      <p:sp>
        <p:nvSpPr>
          <p:cNvPr id="3" name="Text 1">
            <a:extLst>
              <a:ext uri="{FF2B5EF4-FFF2-40B4-BE49-F238E27FC236}">
                <a16:creationId xmlns:a16="http://schemas.microsoft.com/office/drawing/2014/main" id="{02538BF1-5709-F0B9-1712-DAD40F4A50EC}"/>
              </a:ext>
            </a:extLst>
          </p:cNvPr>
          <p:cNvSpPr/>
          <p:nvPr/>
        </p:nvSpPr>
        <p:spPr>
          <a:xfrm>
            <a:off x="609600" y="90772"/>
            <a:ext cx="7423408" cy="917757"/>
          </a:xfrm>
          <a:prstGeom prst="rect">
            <a:avLst/>
          </a:prstGeom>
          <a:noFill/>
          <a:ln>
            <a:noFill/>
          </a:ln>
        </p:spPr>
        <p:txBody>
          <a:bodyPr wrap="square" lIns="0" tIns="0" rIns="0" bIns="0" rtlCol="0" anchor="ctr"/>
          <a:lstStyle/>
          <a:p>
            <a:pPr marL="0" indent="0">
              <a:buNone/>
            </a:pPr>
            <a:r>
              <a:rPr lang="en-US" sz="4000" b="1" dirty="0">
                <a:solidFill>
                  <a:schemeClr val="accent1"/>
                </a:solidFill>
                <a:latin typeface="Arial" panose="020B0604020202020204" pitchFamily="34" charset="0"/>
                <a:cs typeface="Arial" panose="020B0604020202020204" pitchFamily="34" charset="0"/>
              </a:rPr>
              <a:t>Reduce</a:t>
            </a:r>
          </a:p>
        </p:txBody>
      </p:sp>
      <p:pic>
        <p:nvPicPr>
          <p:cNvPr id="5" name="Picture 4">
            <a:extLst>
              <a:ext uri="{FF2B5EF4-FFF2-40B4-BE49-F238E27FC236}">
                <a16:creationId xmlns:a16="http://schemas.microsoft.com/office/drawing/2014/main" id="{AA831418-0BB1-85FC-89B7-00BAA5762E33}"/>
              </a:ext>
            </a:extLst>
          </p:cNvPr>
          <p:cNvPicPr>
            <a:picLocks noChangeAspect="1"/>
          </p:cNvPicPr>
          <p:nvPr/>
        </p:nvPicPr>
        <p:blipFill>
          <a:blip r:embed="rId2"/>
          <a:stretch>
            <a:fillRect/>
          </a:stretch>
        </p:blipFill>
        <p:spPr>
          <a:xfrm>
            <a:off x="6916987" y="2672315"/>
            <a:ext cx="4793805" cy="2057184"/>
          </a:xfrm>
          <a:prstGeom prst="rect">
            <a:avLst/>
          </a:prstGeom>
        </p:spPr>
      </p:pic>
      <p:sp>
        <p:nvSpPr>
          <p:cNvPr id="6" name="TextBox 5">
            <a:extLst>
              <a:ext uri="{FF2B5EF4-FFF2-40B4-BE49-F238E27FC236}">
                <a16:creationId xmlns:a16="http://schemas.microsoft.com/office/drawing/2014/main" id="{14C83B2D-91B0-DFE6-FEA0-4FE2A5A5AA2F}"/>
              </a:ext>
            </a:extLst>
          </p:cNvPr>
          <p:cNvSpPr txBox="1"/>
          <p:nvPr/>
        </p:nvSpPr>
        <p:spPr>
          <a:xfrm>
            <a:off x="6921990" y="4729499"/>
            <a:ext cx="5415520" cy="307777"/>
          </a:xfrm>
          <a:prstGeom prst="rect">
            <a:avLst/>
          </a:prstGeom>
          <a:noFill/>
        </p:spPr>
        <p:txBody>
          <a:bodyPr wrap="square" rtlCol="0">
            <a:spAutoFit/>
          </a:bodyPr>
          <a:lstStyle/>
          <a:p>
            <a:r>
              <a:rPr lang="en-US" sz="1400" i="1" dirty="0">
                <a:latin typeface="Aptos" panose="020B0004020202020204" pitchFamily="34" charset="0"/>
                <a:ea typeface="Calibri" panose="020F0502020204030204" pitchFamily="34" charset="0"/>
                <a:cs typeface="Calibri" panose="020F0502020204030204" pitchFamily="34" charset="0"/>
              </a:rPr>
              <a:t>Reusable vendor crates</a:t>
            </a:r>
            <a:endParaRPr lang="en-IN" sz="1400" i="1" dirty="0"/>
          </a:p>
        </p:txBody>
      </p:sp>
    </p:spTree>
    <p:extLst>
      <p:ext uri="{BB962C8B-B14F-4D97-AF65-F5344CB8AC3E}">
        <p14:creationId xmlns:p14="http://schemas.microsoft.com/office/powerpoint/2010/main" val="1317642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8A3B11-EB99-84FE-CF61-0BC5AD1CC826}"/>
              </a:ext>
            </a:extLst>
          </p:cNvPr>
          <p:cNvGrpSpPr/>
          <p:nvPr/>
        </p:nvGrpSpPr>
        <p:grpSpPr>
          <a:xfrm>
            <a:off x="1308847" y="1371600"/>
            <a:ext cx="5477435" cy="4721227"/>
            <a:chOff x="6769827" y="3127480"/>
            <a:chExt cx="4716792" cy="1459959"/>
          </a:xfrm>
          <a:solidFill>
            <a:schemeClr val="bg1">
              <a:lumMod val="95000"/>
            </a:schemeClr>
          </a:solidFill>
        </p:grpSpPr>
        <p:sp>
          <p:nvSpPr>
            <p:cNvPr id="77" name="Shape 16">
              <a:extLst>
                <a:ext uri="{FF2B5EF4-FFF2-40B4-BE49-F238E27FC236}">
                  <a16:creationId xmlns:a16="http://schemas.microsoft.com/office/drawing/2014/main" id="{88E3B238-8702-453A-8636-D9007229F2F6}"/>
                </a:ext>
              </a:extLst>
            </p:cNvPr>
            <p:cNvSpPr/>
            <p:nvPr/>
          </p:nvSpPr>
          <p:spPr>
            <a:xfrm>
              <a:off x="6769827" y="3127480"/>
              <a:ext cx="4716792" cy="1459959"/>
            </a:xfrm>
            <a:prstGeom prst="rect">
              <a:avLst/>
            </a:prstGeom>
            <a:grpFill/>
            <a:ln w="12700">
              <a:noFill/>
              <a:prstDash val="solid"/>
            </a:ln>
            <a:effectLst>
              <a:outerShdw blurRad="101600" dist="38100" dir="8100000" algn="bl" rotWithShape="0">
                <a:srgbClr val="000000">
                  <a:alpha val="12000"/>
                </a:srgbClr>
              </a:outerShdw>
            </a:effectLst>
          </p:spPr>
          <p:txBody>
            <a:bodyPr/>
            <a:lstStyle/>
            <a:p>
              <a:endParaRPr lang="en-IN" sz="4000"/>
            </a:p>
          </p:txBody>
        </p:sp>
        <p:sp>
          <p:nvSpPr>
            <p:cNvPr id="79" name="Text 18">
              <a:extLst>
                <a:ext uri="{FF2B5EF4-FFF2-40B4-BE49-F238E27FC236}">
                  <a16:creationId xmlns:a16="http://schemas.microsoft.com/office/drawing/2014/main" id="{CB1AE8CE-BC4C-BCC1-25FD-8D3353AC9CAB}"/>
                </a:ext>
              </a:extLst>
            </p:cNvPr>
            <p:cNvSpPr/>
            <p:nvPr/>
          </p:nvSpPr>
          <p:spPr>
            <a:xfrm>
              <a:off x="6960745" y="3194862"/>
              <a:ext cx="4436031" cy="336914"/>
            </a:xfrm>
            <a:prstGeom prst="rect">
              <a:avLst/>
            </a:prstGeom>
            <a:grpFill/>
            <a:ln>
              <a:noFill/>
            </a:ln>
          </p:spPr>
          <p:txBody>
            <a:bodyPr wrap="square" lIns="0" tIns="0" rIns="0" bIns="0" rtlCol="0" anchor="ctr"/>
            <a:lstStyle/>
            <a:p>
              <a:r>
                <a:rPr lang="en-US" sz="2800" b="1" dirty="0">
                  <a:latin typeface="Calibri" pitchFamily="34" charset="0"/>
                  <a:ea typeface="Calibri" pitchFamily="34" charset="-122"/>
                  <a:cs typeface="Calibri" pitchFamily="34" charset="-120"/>
                </a:rPr>
                <a:t>C4 – Go paperless for at least one major office function</a:t>
              </a:r>
              <a:endParaRPr lang="en-US" sz="2800" dirty="0"/>
            </a:p>
          </p:txBody>
        </p:sp>
        <p:sp>
          <p:nvSpPr>
            <p:cNvPr id="80" name="Text 19">
              <a:extLst>
                <a:ext uri="{FF2B5EF4-FFF2-40B4-BE49-F238E27FC236}">
                  <a16:creationId xmlns:a16="http://schemas.microsoft.com/office/drawing/2014/main" id="{D680E462-AA88-2DA4-7A88-55B8182866D7}"/>
                </a:ext>
              </a:extLst>
            </p:cNvPr>
            <p:cNvSpPr/>
            <p:nvPr/>
          </p:nvSpPr>
          <p:spPr>
            <a:xfrm>
              <a:off x="6960745" y="3531776"/>
              <a:ext cx="4436031" cy="988280"/>
            </a:xfrm>
            <a:prstGeom prst="rect">
              <a:avLst/>
            </a:prstGeom>
            <a:grpFill/>
            <a:ln>
              <a:noFill/>
            </a:ln>
          </p:spPr>
          <p:txBody>
            <a:bodyPr wrap="square" lIns="0" tIns="0" rIns="0" bIns="0" rtlCol="0" anchor="ctr"/>
            <a:lstStyle/>
            <a:p>
              <a:pPr marL="0" indent="0">
                <a:lnSpc>
                  <a:spcPct val="120000"/>
                </a:lnSpc>
                <a:buNone/>
              </a:pPr>
              <a:r>
                <a:rPr lang="en-US" dirty="0">
                  <a:latin typeface="Calibri" pitchFamily="34" charset="0"/>
                  <a:ea typeface="Calibri" pitchFamily="34" charset="-122"/>
                  <a:cs typeface="Calibri" pitchFamily="34" charset="-120"/>
                </a:rPr>
                <a:t>Vendor onboarding </a:t>
              </a:r>
              <a:r>
                <a:rPr lang="en-US" i="1" dirty="0">
                  <a:solidFill>
                    <a:schemeClr val="accent1"/>
                  </a:solidFill>
                  <a:latin typeface="Calibri" pitchFamily="34" charset="0"/>
                  <a:ea typeface="Calibri" pitchFamily="34" charset="-122"/>
                  <a:cs typeface="Calibri" pitchFamily="34" charset="-120"/>
                </a:rPr>
                <a:t>digitalized via online portal </a:t>
              </a:r>
              <a:r>
                <a:rPr lang="en-US" dirty="0">
                  <a:latin typeface="Calibri" pitchFamily="34" charset="0"/>
                  <a:ea typeface="Calibri" pitchFamily="34" charset="-122"/>
                  <a:cs typeface="Calibri" pitchFamily="34" charset="-120"/>
                </a:rPr>
                <a:t>Document submission, verification, approvals, and record management are all electronic — eliminating paper-based forms. The initiative focuses on shifting traditional paper-based documentation and communication systems to a fully digital platform, supporting the facility’s sustainability and waste reduction objectives.</a:t>
              </a:r>
              <a:endParaRPr lang="en-US" dirty="0"/>
            </a:p>
          </p:txBody>
        </p:sp>
      </p:grpSp>
      <p:sp>
        <p:nvSpPr>
          <p:cNvPr id="3" name="Text 1">
            <a:extLst>
              <a:ext uri="{FF2B5EF4-FFF2-40B4-BE49-F238E27FC236}">
                <a16:creationId xmlns:a16="http://schemas.microsoft.com/office/drawing/2014/main" id="{6379274D-0459-7E79-68B2-461C10A2BB8B}"/>
              </a:ext>
            </a:extLst>
          </p:cNvPr>
          <p:cNvSpPr/>
          <p:nvPr/>
        </p:nvSpPr>
        <p:spPr>
          <a:xfrm>
            <a:off x="609600" y="90772"/>
            <a:ext cx="7423408" cy="917757"/>
          </a:xfrm>
          <a:prstGeom prst="rect">
            <a:avLst/>
          </a:prstGeom>
          <a:noFill/>
          <a:ln>
            <a:noFill/>
          </a:ln>
        </p:spPr>
        <p:txBody>
          <a:bodyPr wrap="square" lIns="0" tIns="0" rIns="0" bIns="0" rtlCol="0" anchor="ctr"/>
          <a:lstStyle/>
          <a:p>
            <a:pPr marL="0" indent="0">
              <a:buNone/>
            </a:pPr>
            <a:r>
              <a:rPr lang="en-US" sz="4000" b="1" dirty="0">
                <a:solidFill>
                  <a:schemeClr val="accent1"/>
                </a:solidFill>
                <a:latin typeface="Arial" panose="020B0604020202020204" pitchFamily="34" charset="0"/>
                <a:cs typeface="Arial" panose="020B0604020202020204" pitchFamily="34" charset="0"/>
              </a:rPr>
              <a:t>Reduce</a:t>
            </a:r>
          </a:p>
        </p:txBody>
      </p:sp>
      <p:pic>
        <p:nvPicPr>
          <p:cNvPr id="5" name="Picture 4">
            <a:extLst>
              <a:ext uri="{FF2B5EF4-FFF2-40B4-BE49-F238E27FC236}">
                <a16:creationId xmlns:a16="http://schemas.microsoft.com/office/drawing/2014/main" id="{CBAD83AC-25E9-FFEE-EC04-5901F9B3C4F9}"/>
              </a:ext>
            </a:extLst>
          </p:cNvPr>
          <p:cNvPicPr>
            <a:picLocks noChangeAspect="1"/>
          </p:cNvPicPr>
          <p:nvPr/>
        </p:nvPicPr>
        <p:blipFill>
          <a:blip r:embed="rId2"/>
          <a:srcRect r="41222"/>
          <a:stretch>
            <a:fillRect/>
          </a:stretch>
        </p:blipFill>
        <p:spPr>
          <a:xfrm>
            <a:off x="6786282" y="1694404"/>
            <a:ext cx="5209369" cy="3017782"/>
          </a:xfrm>
          <a:prstGeom prst="rect">
            <a:avLst/>
          </a:prstGeom>
        </p:spPr>
      </p:pic>
      <p:sp>
        <p:nvSpPr>
          <p:cNvPr id="6" name="TextBox 5">
            <a:extLst>
              <a:ext uri="{FF2B5EF4-FFF2-40B4-BE49-F238E27FC236}">
                <a16:creationId xmlns:a16="http://schemas.microsoft.com/office/drawing/2014/main" id="{0D564971-BAD0-8060-AA54-03EF824FC700}"/>
              </a:ext>
            </a:extLst>
          </p:cNvPr>
          <p:cNvSpPr txBox="1"/>
          <p:nvPr/>
        </p:nvSpPr>
        <p:spPr>
          <a:xfrm>
            <a:off x="6808312" y="4680614"/>
            <a:ext cx="5105782" cy="954107"/>
          </a:xfrm>
          <a:prstGeom prst="rect">
            <a:avLst/>
          </a:prstGeom>
          <a:noFill/>
        </p:spPr>
        <p:txBody>
          <a:bodyPr wrap="square" rtlCol="0">
            <a:spAutoFit/>
          </a:bodyPr>
          <a:lstStyle/>
          <a:p>
            <a:pPr algn="just"/>
            <a:r>
              <a:rPr lang="en-US" sz="1400" i="1" dirty="0"/>
              <a:t>Digital vendor onboarding dashboard used to manage vendor registration, approvals, and documentation through an online platform, eliminating the need for printed forms and manual records.</a:t>
            </a:r>
          </a:p>
        </p:txBody>
      </p:sp>
    </p:spTree>
    <p:extLst>
      <p:ext uri="{BB962C8B-B14F-4D97-AF65-F5344CB8AC3E}">
        <p14:creationId xmlns:p14="http://schemas.microsoft.com/office/powerpoint/2010/main" val="3614588290"/>
      </p:ext>
    </p:extLst>
  </p:cSld>
  <p:clrMapOvr>
    <a:masterClrMapping/>
  </p:clrMapOvr>
</p:sld>
</file>

<file path=ppt/theme/theme1.xml><?xml version="1.0" encoding="utf-8"?>
<a:theme xmlns:a="http://schemas.openxmlformats.org/drawingml/2006/main" name="TRUE Colors">
  <a:themeElements>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UE Colors" id="{3D49EE37-FEE1-0346-92BE-5C27138FB4AC}" vid="{405A4036-9D3A-1E44-947B-36E74D6734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10.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11.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12.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2.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3.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4.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5.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6.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7.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8.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ppt/theme/themeOverride9.xml><?xml version="1.0" encoding="utf-8"?>
<a:themeOverride xmlns:a="http://schemas.openxmlformats.org/drawingml/2006/main">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15142</TotalTime>
  <Words>2039</Words>
  <Application>Microsoft Office PowerPoint</Application>
  <PresentationFormat>Widescreen</PresentationFormat>
  <Paragraphs>165</Paragraphs>
  <Slides>29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Aptos</vt:lpstr>
      <vt:lpstr>Arial</vt:lpstr>
      <vt:lpstr>Calibri</vt:lpstr>
      <vt:lpstr>TRUE Colors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Schnitzer</dc:creator>
  <cp:lastModifiedBy>Pratiksha Parad</cp:lastModifiedBy>
  <cp:revision>31</cp:revision>
  <dcterms:created xsi:type="dcterms:W3CDTF">2022-04-05T15:47:09Z</dcterms:created>
  <dcterms:modified xsi:type="dcterms:W3CDTF">2026-03-10T11:18:54Z</dcterms:modified>
</cp:coreProperties>
</file>