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Colgate Ready"/>
      <p:regular r:id="rId24"/>
      <p:bold r:id="rId25"/>
      <p:italic r:id="rId26"/>
      <p:boldItalic r:id="rId27"/>
    </p:embeddedFont>
    <p:embeddedFont>
      <p:font typeface="ColgateReady Light"/>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ColgateReady-regular.fntdata"/><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ColgateReady-italic.fntdata"/><Relationship Id="rId25" Type="http://schemas.openxmlformats.org/officeDocument/2006/relationships/font" Target="fonts/ColgateReady-bold.fntdata"/><Relationship Id="rId28" Type="http://schemas.openxmlformats.org/officeDocument/2006/relationships/font" Target="fonts/ColgateReadyLight-regular.fntdata"/><Relationship Id="rId27" Type="http://schemas.openxmlformats.org/officeDocument/2006/relationships/font" Target="fonts/ColgateReady-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olgateReadyLight-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olgateReadyLight-boldItalic.fntdata"/><Relationship Id="rId30" Type="http://schemas.openxmlformats.org/officeDocument/2006/relationships/font" Target="fonts/ColgateReadyLight-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c9b0b9393c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3c9b0b9393c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3c9b0b9393c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Include a photo of your facility if available. If a photo is unavailable or too granular, the photo box can be deleted.</a:t>
            </a:r>
            <a:endParaRPr/>
          </a:p>
        </p:txBody>
      </p:sp>
      <p:sp>
        <p:nvSpPr>
          <p:cNvPr id="136" name="Google Shape;13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p:cSld name="1_Text Slide">
    <p:spTree>
      <p:nvGrpSpPr>
        <p:cNvPr id="13" name="Shape 13"/>
        <p:cNvGrpSpPr/>
        <p:nvPr/>
      </p:nvGrpSpPr>
      <p:grpSpPr>
        <a:xfrm>
          <a:off x="0" y="0"/>
          <a:ext cx="0" cy="0"/>
          <a:chOff x="0" y="0"/>
          <a:chExt cx="0" cy="0"/>
        </a:xfrm>
      </p:grpSpPr>
      <p:sp>
        <p:nvSpPr>
          <p:cNvPr id="14" name="Google Shape;14;p2"/>
          <p:cNvSpPr txBox="1"/>
          <p:nvPr>
            <p:ph idx="1" type="body"/>
          </p:nvPr>
        </p:nvSpPr>
        <p:spPr>
          <a:xfrm>
            <a:off x="609600" y="1073394"/>
            <a:ext cx="10972800" cy="505277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660"/>
              <a:buNone/>
              <a:defRPr sz="2660">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 name="Google Shape;15;p2"/>
          <p:cNvGrpSpPr/>
          <p:nvPr/>
        </p:nvGrpSpPr>
        <p:grpSpPr>
          <a:xfrm>
            <a:off x="0" y="6620934"/>
            <a:ext cx="12192000" cy="237067"/>
            <a:chOff x="0" y="6753031"/>
            <a:chExt cx="9144000" cy="125955"/>
          </a:xfrm>
        </p:grpSpPr>
        <p:sp>
          <p:nvSpPr>
            <p:cNvPr id="16" name="Google Shape;16;p2"/>
            <p:cNvSpPr/>
            <p:nvPr/>
          </p:nvSpPr>
          <p:spPr>
            <a:xfrm>
              <a:off x="0" y="6753031"/>
              <a:ext cx="2286000" cy="12595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187" u="none" cap="none" strike="noStrike">
                <a:solidFill>
                  <a:schemeClr val="lt1"/>
                </a:solidFill>
                <a:latin typeface="Arial"/>
                <a:ea typeface="Arial"/>
                <a:cs typeface="Arial"/>
                <a:sym typeface="Arial"/>
              </a:endParaRPr>
            </a:p>
          </p:txBody>
        </p:sp>
        <p:sp>
          <p:nvSpPr>
            <p:cNvPr id="17" name="Google Shape;17;p2"/>
            <p:cNvSpPr/>
            <p:nvPr/>
          </p:nvSpPr>
          <p:spPr>
            <a:xfrm>
              <a:off x="2286000" y="6753031"/>
              <a:ext cx="2286000" cy="12595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187" u="none" cap="none" strike="noStrike">
                <a:solidFill>
                  <a:schemeClr val="lt1"/>
                </a:solidFill>
                <a:latin typeface="Arial"/>
                <a:ea typeface="Arial"/>
                <a:cs typeface="Arial"/>
                <a:sym typeface="Arial"/>
              </a:endParaRPr>
            </a:p>
          </p:txBody>
        </p:sp>
        <p:sp>
          <p:nvSpPr>
            <p:cNvPr id="18" name="Google Shape;18;p2"/>
            <p:cNvSpPr/>
            <p:nvPr/>
          </p:nvSpPr>
          <p:spPr>
            <a:xfrm>
              <a:off x="4572000" y="6753031"/>
              <a:ext cx="2286000" cy="12595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187" u="none" cap="none" strike="noStrike">
                <a:solidFill>
                  <a:schemeClr val="lt1"/>
                </a:solidFill>
                <a:latin typeface="Arial"/>
                <a:ea typeface="Arial"/>
                <a:cs typeface="Arial"/>
                <a:sym typeface="Arial"/>
              </a:endParaRPr>
            </a:p>
          </p:txBody>
        </p:sp>
        <p:sp>
          <p:nvSpPr>
            <p:cNvPr id="19" name="Google Shape;19;p2"/>
            <p:cNvSpPr/>
            <p:nvPr/>
          </p:nvSpPr>
          <p:spPr>
            <a:xfrm>
              <a:off x="6858000" y="6753031"/>
              <a:ext cx="2286000" cy="125955"/>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187"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66" name="Shape 66"/>
        <p:cNvGrpSpPr/>
        <p:nvPr/>
      </p:nvGrpSpPr>
      <p:grpSpPr>
        <a:xfrm>
          <a:off x="0" y="0"/>
          <a:ext cx="0" cy="0"/>
          <a:chOff x="0" y="0"/>
          <a:chExt cx="0" cy="0"/>
        </a:xfrm>
      </p:grpSpPr>
      <p:sp>
        <p:nvSpPr>
          <p:cNvPr id="67" name="Google Shape;67;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1"/>
          <p:cNvSpPr txBox="1"/>
          <p:nvPr>
            <p:ph idx="1"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1"/>
          <p:cNvSpPr/>
          <p:nvPr>
            <p:ph idx="2" type="pic"/>
          </p:nvPr>
        </p:nvSpPr>
        <p:spPr>
          <a:xfrm>
            <a:off x="838200" y="1825625"/>
            <a:ext cx="5156200" cy="4351338"/>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Half &amp; half">
  <p:cSld name="1_Half &amp; half">
    <p:spTree>
      <p:nvGrpSpPr>
        <p:cNvPr id="72" name="Shape 7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p:cSld name="2_Photo slide">
    <p:bg>
      <p:bgPr>
        <a:solidFill>
          <a:schemeClr val="accent1"/>
        </a:solidFill>
      </p:bgPr>
    </p:bg>
    <p:spTree>
      <p:nvGrpSpPr>
        <p:cNvPr id="73" name="Shape 73"/>
        <p:cNvGrpSpPr/>
        <p:nvPr/>
      </p:nvGrpSpPr>
      <p:grpSpPr>
        <a:xfrm>
          <a:off x="0" y="0"/>
          <a:ext cx="0" cy="0"/>
          <a:chOff x="0" y="0"/>
          <a:chExt cx="0" cy="0"/>
        </a:xfrm>
      </p:grpSpPr>
      <p:grpSp>
        <p:nvGrpSpPr>
          <p:cNvPr id="74" name="Google Shape;74;p14"/>
          <p:cNvGrpSpPr/>
          <p:nvPr/>
        </p:nvGrpSpPr>
        <p:grpSpPr>
          <a:xfrm>
            <a:off x="0" y="-9606"/>
            <a:ext cx="12192000" cy="738949"/>
            <a:chOff x="0" y="0"/>
            <a:chExt cx="12191999" cy="1030288"/>
          </a:xfrm>
        </p:grpSpPr>
        <p:sp>
          <p:nvSpPr>
            <p:cNvPr id="75" name="Google Shape;75;p14"/>
            <p:cNvSpPr/>
            <p:nvPr/>
          </p:nvSpPr>
          <p:spPr>
            <a:xfrm>
              <a:off x="0" y="0"/>
              <a:ext cx="2589007" cy="1030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 name="Google Shape;76;p14"/>
            <p:cNvSpPr/>
            <p:nvPr/>
          </p:nvSpPr>
          <p:spPr>
            <a:xfrm>
              <a:off x="2400748" y="0"/>
              <a:ext cx="2589007" cy="1030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 name="Google Shape;77;p14"/>
            <p:cNvSpPr/>
            <p:nvPr/>
          </p:nvSpPr>
          <p:spPr>
            <a:xfrm>
              <a:off x="4801496" y="0"/>
              <a:ext cx="2589007" cy="10302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 name="Google Shape;78;p14"/>
            <p:cNvSpPr/>
            <p:nvPr/>
          </p:nvSpPr>
          <p:spPr>
            <a:xfrm>
              <a:off x="7202244" y="0"/>
              <a:ext cx="2589007" cy="1030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 name="Google Shape;79;p14"/>
            <p:cNvSpPr/>
            <p:nvPr/>
          </p:nvSpPr>
          <p:spPr>
            <a:xfrm>
              <a:off x="9602992" y="0"/>
              <a:ext cx="2589007" cy="10302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slide">
  <p:cSld name="3_Photo slide">
    <p:bg>
      <p:bgPr>
        <a:solidFill>
          <a:schemeClr val="accent2"/>
        </a:solidFill>
      </p:bgPr>
    </p:bg>
    <p:spTree>
      <p:nvGrpSpPr>
        <p:cNvPr id="80" name="Shape 80"/>
        <p:cNvGrpSpPr/>
        <p:nvPr/>
      </p:nvGrpSpPr>
      <p:grpSpPr>
        <a:xfrm>
          <a:off x="0" y="0"/>
          <a:ext cx="0" cy="0"/>
          <a:chOff x="0" y="0"/>
          <a:chExt cx="0" cy="0"/>
        </a:xfrm>
      </p:grpSpPr>
      <p:grpSp>
        <p:nvGrpSpPr>
          <p:cNvPr id="81" name="Google Shape;81;p15"/>
          <p:cNvGrpSpPr/>
          <p:nvPr/>
        </p:nvGrpSpPr>
        <p:grpSpPr>
          <a:xfrm>
            <a:off x="0" y="-9606"/>
            <a:ext cx="12192000" cy="738949"/>
            <a:chOff x="0" y="0"/>
            <a:chExt cx="12191999" cy="1030288"/>
          </a:xfrm>
        </p:grpSpPr>
        <p:sp>
          <p:nvSpPr>
            <p:cNvPr id="82" name="Google Shape;82;p15"/>
            <p:cNvSpPr/>
            <p:nvPr/>
          </p:nvSpPr>
          <p:spPr>
            <a:xfrm>
              <a:off x="0" y="0"/>
              <a:ext cx="2589007" cy="1030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 name="Google Shape;83;p15"/>
            <p:cNvSpPr/>
            <p:nvPr/>
          </p:nvSpPr>
          <p:spPr>
            <a:xfrm>
              <a:off x="2400748" y="0"/>
              <a:ext cx="2589007" cy="1030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 name="Google Shape;84;p15"/>
            <p:cNvSpPr/>
            <p:nvPr/>
          </p:nvSpPr>
          <p:spPr>
            <a:xfrm>
              <a:off x="4801496" y="0"/>
              <a:ext cx="2589007" cy="10302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5" name="Google Shape;85;p15"/>
            <p:cNvSpPr/>
            <p:nvPr/>
          </p:nvSpPr>
          <p:spPr>
            <a:xfrm>
              <a:off x="7202244" y="0"/>
              <a:ext cx="2589007" cy="1030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 name="Google Shape;86;p15"/>
            <p:cNvSpPr/>
            <p:nvPr/>
          </p:nvSpPr>
          <p:spPr>
            <a:xfrm>
              <a:off x="9602992" y="0"/>
              <a:ext cx="2589007" cy="10302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hoto slide">
  <p:cSld name="4_Photo slide">
    <p:bg>
      <p:bgPr>
        <a:solidFill>
          <a:schemeClr val="accent3"/>
        </a:solidFill>
      </p:bgPr>
    </p:bg>
    <p:spTree>
      <p:nvGrpSpPr>
        <p:cNvPr id="87" name="Shape 87"/>
        <p:cNvGrpSpPr/>
        <p:nvPr/>
      </p:nvGrpSpPr>
      <p:grpSpPr>
        <a:xfrm>
          <a:off x="0" y="0"/>
          <a:ext cx="0" cy="0"/>
          <a:chOff x="0" y="0"/>
          <a:chExt cx="0" cy="0"/>
        </a:xfrm>
      </p:grpSpPr>
      <p:grpSp>
        <p:nvGrpSpPr>
          <p:cNvPr id="88" name="Google Shape;88;p16"/>
          <p:cNvGrpSpPr/>
          <p:nvPr/>
        </p:nvGrpSpPr>
        <p:grpSpPr>
          <a:xfrm>
            <a:off x="0" y="-9606"/>
            <a:ext cx="12192000" cy="738949"/>
            <a:chOff x="0" y="0"/>
            <a:chExt cx="12191999" cy="1030288"/>
          </a:xfrm>
        </p:grpSpPr>
        <p:sp>
          <p:nvSpPr>
            <p:cNvPr id="89" name="Google Shape;89;p16"/>
            <p:cNvSpPr/>
            <p:nvPr/>
          </p:nvSpPr>
          <p:spPr>
            <a:xfrm>
              <a:off x="0" y="0"/>
              <a:ext cx="2589007" cy="1030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 name="Google Shape;90;p16"/>
            <p:cNvSpPr/>
            <p:nvPr/>
          </p:nvSpPr>
          <p:spPr>
            <a:xfrm>
              <a:off x="2400748" y="0"/>
              <a:ext cx="2589007" cy="1030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1" name="Google Shape;91;p16"/>
            <p:cNvSpPr/>
            <p:nvPr/>
          </p:nvSpPr>
          <p:spPr>
            <a:xfrm>
              <a:off x="4801496" y="0"/>
              <a:ext cx="2589007" cy="10302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 name="Google Shape;92;p16"/>
            <p:cNvSpPr/>
            <p:nvPr/>
          </p:nvSpPr>
          <p:spPr>
            <a:xfrm>
              <a:off x="7202244" y="0"/>
              <a:ext cx="2589007" cy="1030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3" name="Google Shape;93;p16"/>
            <p:cNvSpPr/>
            <p:nvPr/>
          </p:nvSpPr>
          <p:spPr>
            <a:xfrm>
              <a:off x="9602992" y="0"/>
              <a:ext cx="2589007" cy="10302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header + blank body + footer GSC Growth Engine 2 2">
  <p:cSld name="CUSTOM_3">
    <p:spTree>
      <p:nvGrpSpPr>
        <p:cNvPr id="94" name="Shape 94"/>
        <p:cNvGrpSpPr/>
        <p:nvPr/>
      </p:nvGrpSpPr>
      <p:grpSpPr>
        <a:xfrm>
          <a:off x="0" y="0"/>
          <a:ext cx="0" cy="0"/>
          <a:chOff x="0" y="0"/>
          <a:chExt cx="0" cy="0"/>
        </a:xfrm>
      </p:grpSpPr>
      <p:pic>
        <p:nvPicPr>
          <p:cNvPr id="95" name="Google Shape;95;p17"/>
          <p:cNvPicPr preferRelativeResize="0"/>
          <p:nvPr/>
        </p:nvPicPr>
        <p:blipFill>
          <a:blip r:embed="rId2">
            <a:alphaModFix/>
          </a:blip>
          <a:stretch>
            <a:fillRect/>
          </a:stretch>
        </p:blipFill>
        <p:spPr>
          <a:xfrm>
            <a:off x="585264" y="6448394"/>
            <a:ext cx="893666" cy="352034"/>
          </a:xfrm>
          <a:prstGeom prst="rect">
            <a:avLst/>
          </a:prstGeom>
          <a:noFill/>
          <a:ln>
            <a:noFill/>
          </a:ln>
        </p:spPr>
      </p:pic>
      <p:sp>
        <p:nvSpPr>
          <p:cNvPr id="96" name="Google Shape;96;p17"/>
          <p:cNvSpPr txBox="1"/>
          <p:nvPr>
            <p:ph type="title"/>
          </p:nvPr>
        </p:nvSpPr>
        <p:spPr>
          <a:xfrm>
            <a:off x="33" y="-16233"/>
            <a:ext cx="12192000" cy="763500"/>
          </a:xfrm>
          <a:prstGeom prst="rect">
            <a:avLst/>
          </a:prstGeom>
        </p:spPr>
        <p:txBody>
          <a:bodyPr anchorCtr="0" anchor="ctr" bIns="45700" lIns="91425" spcFirstLastPara="1" rIns="91425" wrap="square" tIns="45700">
            <a:normAutofit/>
          </a:bodyPr>
          <a:lstStyle>
            <a:lvl1pPr lvl="0"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1pPr>
            <a:lvl2pPr lvl="1"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2pPr>
            <a:lvl3pPr lvl="2"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3pPr>
            <a:lvl4pPr lvl="3"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4pPr>
            <a:lvl5pPr lvl="4"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5pPr>
            <a:lvl6pPr lvl="5"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6pPr>
            <a:lvl7pPr lvl="6"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7pPr>
            <a:lvl8pPr lvl="7"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8pPr>
            <a:lvl9pPr lvl="8" algn="ctr">
              <a:spcBef>
                <a:spcPts val="0"/>
              </a:spcBef>
              <a:spcAft>
                <a:spcPts val="0"/>
              </a:spcAft>
              <a:buClr>
                <a:srgbClr val="D2010D"/>
              </a:buClr>
              <a:buSzPts val="3200"/>
              <a:buFont typeface="Colgate Ready"/>
              <a:buNone/>
              <a:defRPr b="1" sz="3200">
                <a:solidFill>
                  <a:srgbClr val="D2010D"/>
                </a:solidFill>
                <a:latin typeface="Colgate Ready"/>
                <a:ea typeface="Colgate Ready"/>
                <a:cs typeface="Colgate Ready"/>
                <a:sym typeface="Colgate Ready"/>
              </a:defRPr>
            </a:lvl9pPr>
          </a:lstStyle>
          <a:p/>
        </p:txBody>
      </p:sp>
      <p:sp>
        <p:nvSpPr>
          <p:cNvPr id="97" name="Google Shape;97;p17"/>
          <p:cNvSpPr/>
          <p:nvPr/>
        </p:nvSpPr>
        <p:spPr>
          <a:xfrm>
            <a:off x="33" y="6319133"/>
            <a:ext cx="12192000" cy="538800"/>
          </a:xfrm>
          <a:prstGeom prst="rect">
            <a:avLst/>
          </a:prstGeom>
          <a:solidFill>
            <a:srgbClr val="D2010D"/>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Colgate Ready"/>
              <a:ea typeface="Colgate Ready"/>
              <a:cs typeface="Colgate Ready"/>
              <a:sym typeface="Colgate Ready"/>
            </a:endParaRPr>
          </a:p>
        </p:txBody>
      </p:sp>
      <p:pic>
        <p:nvPicPr>
          <p:cNvPr id="98" name="Google Shape;98;p17"/>
          <p:cNvPicPr preferRelativeResize="0"/>
          <p:nvPr/>
        </p:nvPicPr>
        <p:blipFill>
          <a:blip r:embed="rId3">
            <a:alphaModFix/>
          </a:blip>
          <a:stretch>
            <a:fillRect/>
          </a:stretch>
        </p:blipFill>
        <p:spPr>
          <a:xfrm>
            <a:off x="128469" y="6439364"/>
            <a:ext cx="643332" cy="295966"/>
          </a:xfrm>
          <a:prstGeom prst="rect">
            <a:avLst/>
          </a:prstGeom>
          <a:noFill/>
          <a:ln>
            <a:noFill/>
          </a:ln>
        </p:spPr>
      </p:pic>
      <p:grpSp>
        <p:nvGrpSpPr>
          <p:cNvPr id="99" name="Google Shape;99;p17"/>
          <p:cNvGrpSpPr/>
          <p:nvPr/>
        </p:nvGrpSpPr>
        <p:grpSpPr>
          <a:xfrm>
            <a:off x="10568018" y="6387338"/>
            <a:ext cx="1208391" cy="402245"/>
            <a:chOff x="-1047525" y="1933008"/>
            <a:chExt cx="906316" cy="301692"/>
          </a:xfrm>
        </p:grpSpPr>
        <p:grpSp>
          <p:nvGrpSpPr>
            <p:cNvPr id="100" name="Google Shape;100;p17"/>
            <p:cNvGrpSpPr/>
            <p:nvPr/>
          </p:nvGrpSpPr>
          <p:grpSpPr>
            <a:xfrm>
              <a:off x="-960001" y="2062092"/>
              <a:ext cx="461437" cy="73491"/>
              <a:chOff x="208975" y="1076175"/>
              <a:chExt cx="3324475" cy="529475"/>
            </a:xfrm>
          </p:grpSpPr>
          <p:sp>
            <p:nvSpPr>
              <p:cNvPr id="101" name="Google Shape;101;p17"/>
              <p:cNvSpPr/>
              <p:nvPr/>
            </p:nvSpPr>
            <p:spPr>
              <a:xfrm>
                <a:off x="208975" y="1076175"/>
                <a:ext cx="470175" cy="529475"/>
              </a:xfrm>
              <a:custGeom>
                <a:rect b="b" l="l" r="r" t="t"/>
                <a:pathLst>
                  <a:path extrusionOk="0" h="21179" w="18807">
                    <a:moveTo>
                      <a:pt x="11839" y="0"/>
                    </a:moveTo>
                    <a:cubicBezTo>
                      <a:pt x="9466" y="0"/>
                      <a:pt x="7379" y="464"/>
                      <a:pt x="5586" y="1374"/>
                    </a:cubicBezTo>
                    <a:cubicBezTo>
                      <a:pt x="3792" y="2284"/>
                      <a:pt x="2410" y="3551"/>
                      <a:pt x="1446" y="5175"/>
                    </a:cubicBezTo>
                    <a:cubicBezTo>
                      <a:pt x="483" y="6798"/>
                      <a:pt x="1" y="8645"/>
                      <a:pt x="1" y="10715"/>
                    </a:cubicBezTo>
                    <a:cubicBezTo>
                      <a:pt x="1" y="12802"/>
                      <a:pt x="429" y="14640"/>
                      <a:pt x="1277" y="16210"/>
                    </a:cubicBezTo>
                    <a:cubicBezTo>
                      <a:pt x="2133" y="17780"/>
                      <a:pt x="3391" y="19002"/>
                      <a:pt x="5050" y="19876"/>
                    </a:cubicBezTo>
                    <a:cubicBezTo>
                      <a:pt x="6718" y="20751"/>
                      <a:pt x="8717" y="21179"/>
                      <a:pt x="11045" y="21179"/>
                    </a:cubicBezTo>
                    <a:cubicBezTo>
                      <a:pt x="12544" y="21179"/>
                      <a:pt x="13980" y="21045"/>
                      <a:pt x="15336" y="20769"/>
                    </a:cubicBezTo>
                    <a:cubicBezTo>
                      <a:pt x="16692" y="20501"/>
                      <a:pt x="17852" y="20117"/>
                      <a:pt x="18806" y="19627"/>
                    </a:cubicBezTo>
                    <a:lnTo>
                      <a:pt x="18806" y="9715"/>
                    </a:lnTo>
                    <a:lnTo>
                      <a:pt x="13481" y="11107"/>
                    </a:lnTo>
                    <a:lnTo>
                      <a:pt x="13481" y="16469"/>
                    </a:lnTo>
                    <a:cubicBezTo>
                      <a:pt x="12990" y="16567"/>
                      <a:pt x="12303" y="16620"/>
                      <a:pt x="11411" y="16620"/>
                    </a:cubicBezTo>
                    <a:cubicBezTo>
                      <a:pt x="9582" y="16620"/>
                      <a:pt x="8137" y="16094"/>
                      <a:pt x="7057" y="15032"/>
                    </a:cubicBezTo>
                    <a:cubicBezTo>
                      <a:pt x="5987" y="13980"/>
                      <a:pt x="5452" y="12508"/>
                      <a:pt x="5452" y="10625"/>
                    </a:cubicBezTo>
                    <a:cubicBezTo>
                      <a:pt x="5452" y="8698"/>
                      <a:pt x="6040" y="7218"/>
                      <a:pt x="7227" y="6201"/>
                    </a:cubicBezTo>
                    <a:cubicBezTo>
                      <a:pt x="8413" y="5175"/>
                      <a:pt x="10055" y="4657"/>
                      <a:pt x="12142" y="4657"/>
                    </a:cubicBezTo>
                    <a:cubicBezTo>
                      <a:pt x="13195" y="4657"/>
                      <a:pt x="14203" y="4729"/>
                      <a:pt x="15158" y="4862"/>
                    </a:cubicBezTo>
                    <a:cubicBezTo>
                      <a:pt x="16112" y="4987"/>
                      <a:pt x="16897" y="5148"/>
                      <a:pt x="17531" y="5326"/>
                    </a:cubicBezTo>
                    <a:lnTo>
                      <a:pt x="17950" y="732"/>
                    </a:lnTo>
                    <a:cubicBezTo>
                      <a:pt x="17245" y="536"/>
                      <a:pt x="16353" y="357"/>
                      <a:pt x="15274" y="215"/>
                    </a:cubicBezTo>
                    <a:cubicBezTo>
                      <a:pt x="14203" y="72"/>
                      <a:pt x="13052" y="0"/>
                      <a:pt x="11839"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02" name="Google Shape;102;p17"/>
              <p:cNvSpPr/>
              <p:nvPr/>
            </p:nvSpPr>
            <p:spPr>
              <a:xfrm>
                <a:off x="759625" y="1083975"/>
                <a:ext cx="459700" cy="514100"/>
              </a:xfrm>
              <a:custGeom>
                <a:rect b="b" l="l" r="r" t="t"/>
                <a:pathLst>
                  <a:path extrusionOk="0" h="20564" w="18388">
                    <a:moveTo>
                      <a:pt x="8431" y="4497"/>
                    </a:moveTo>
                    <a:cubicBezTo>
                      <a:pt x="9431" y="4497"/>
                      <a:pt x="10180" y="4693"/>
                      <a:pt x="10688" y="5077"/>
                    </a:cubicBezTo>
                    <a:cubicBezTo>
                      <a:pt x="11188" y="5460"/>
                      <a:pt x="11447" y="6103"/>
                      <a:pt x="11447" y="6995"/>
                    </a:cubicBezTo>
                    <a:cubicBezTo>
                      <a:pt x="11447" y="7887"/>
                      <a:pt x="11188" y="8529"/>
                      <a:pt x="10688" y="8931"/>
                    </a:cubicBezTo>
                    <a:cubicBezTo>
                      <a:pt x="10180" y="9323"/>
                      <a:pt x="9457" y="9519"/>
                      <a:pt x="8530" y="9519"/>
                    </a:cubicBezTo>
                    <a:lnTo>
                      <a:pt x="5327" y="9519"/>
                    </a:lnTo>
                    <a:lnTo>
                      <a:pt x="5327" y="4497"/>
                    </a:lnTo>
                    <a:close/>
                    <a:moveTo>
                      <a:pt x="1" y="1"/>
                    </a:moveTo>
                    <a:lnTo>
                      <a:pt x="1" y="20564"/>
                    </a:lnTo>
                    <a:lnTo>
                      <a:pt x="5327" y="20564"/>
                    </a:lnTo>
                    <a:lnTo>
                      <a:pt x="5327" y="14024"/>
                    </a:lnTo>
                    <a:lnTo>
                      <a:pt x="6763" y="14024"/>
                    </a:lnTo>
                    <a:cubicBezTo>
                      <a:pt x="7147" y="14024"/>
                      <a:pt x="7441" y="14069"/>
                      <a:pt x="7646" y="14158"/>
                    </a:cubicBezTo>
                    <a:cubicBezTo>
                      <a:pt x="7843" y="14256"/>
                      <a:pt x="8066" y="14462"/>
                      <a:pt x="8315" y="14783"/>
                    </a:cubicBezTo>
                    <a:lnTo>
                      <a:pt x="11536" y="18922"/>
                    </a:lnTo>
                    <a:cubicBezTo>
                      <a:pt x="12044" y="19573"/>
                      <a:pt x="12535" y="20010"/>
                      <a:pt x="12999" y="20233"/>
                    </a:cubicBezTo>
                    <a:cubicBezTo>
                      <a:pt x="13463" y="20457"/>
                      <a:pt x="14114" y="20564"/>
                      <a:pt x="14944" y="20564"/>
                    </a:cubicBezTo>
                    <a:lnTo>
                      <a:pt x="17103" y="20564"/>
                    </a:lnTo>
                    <a:lnTo>
                      <a:pt x="18387" y="15969"/>
                    </a:lnTo>
                    <a:lnTo>
                      <a:pt x="16862" y="15969"/>
                    </a:lnTo>
                    <a:cubicBezTo>
                      <a:pt x="16416" y="15969"/>
                      <a:pt x="16059" y="15925"/>
                      <a:pt x="15800" y="15818"/>
                    </a:cubicBezTo>
                    <a:cubicBezTo>
                      <a:pt x="15533" y="15719"/>
                      <a:pt x="15301" y="15532"/>
                      <a:pt x="15095" y="15273"/>
                    </a:cubicBezTo>
                    <a:lnTo>
                      <a:pt x="13276" y="12990"/>
                    </a:lnTo>
                    <a:cubicBezTo>
                      <a:pt x="14408" y="12445"/>
                      <a:pt x="15274" y="11643"/>
                      <a:pt x="15872" y="10590"/>
                    </a:cubicBezTo>
                    <a:cubicBezTo>
                      <a:pt x="16469" y="9528"/>
                      <a:pt x="16773" y="8306"/>
                      <a:pt x="16773" y="6906"/>
                    </a:cubicBezTo>
                    <a:cubicBezTo>
                      <a:pt x="16773" y="4452"/>
                      <a:pt x="16121" y="2686"/>
                      <a:pt x="14828" y="1606"/>
                    </a:cubicBezTo>
                    <a:cubicBezTo>
                      <a:pt x="13525" y="536"/>
                      <a:pt x="11572" y="1"/>
                      <a:pt x="8949" y="1"/>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03" name="Google Shape;103;p17"/>
              <p:cNvSpPr/>
              <p:nvPr/>
            </p:nvSpPr>
            <p:spPr>
              <a:xfrm>
                <a:off x="1237575" y="1076175"/>
                <a:ext cx="530825" cy="529475"/>
              </a:xfrm>
              <a:custGeom>
                <a:rect b="b" l="l" r="r" t="t"/>
                <a:pathLst>
                  <a:path extrusionOk="0" h="21179" w="21233">
                    <a:moveTo>
                      <a:pt x="10617" y="4630"/>
                    </a:moveTo>
                    <a:cubicBezTo>
                      <a:pt x="11670" y="4630"/>
                      <a:pt x="12588" y="4898"/>
                      <a:pt x="13373" y="5424"/>
                    </a:cubicBezTo>
                    <a:cubicBezTo>
                      <a:pt x="14150" y="5951"/>
                      <a:pt x="14747" y="6664"/>
                      <a:pt x="15167" y="7583"/>
                    </a:cubicBezTo>
                    <a:cubicBezTo>
                      <a:pt x="15577" y="8493"/>
                      <a:pt x="15791" y="9501"/>
                      <a:pt x="15791" y="10590"/>
                    </a:cubicBezTo>
                    <a:cubicBezTo>
                      <a:pt x="15791" y="11687"/>
                      <a:pt x="15586" y="12686"/>
                      <a:pt x="15184" y="13587"/>
                    </a:cubicBezTo>
                    <a:cubicBezTo>
                      <a:pt x="14774" y="14497"/>
                      <a:pt x="14185" y="15211"/>
                      <a:pt x="13400" y="15755"/>
                    </a:cubicBezTo>
                    <a:cubicBezTo>
                      <a:pt x="12615" y="16290"/>
                      <a:pt x="11705" y="16558"/>
                      <a:pt x="10644" y="16558"/>
                    </a:cubicBezTo>
                    <a:cubicBezTo>
                      <a:pt x="9591" y="16558"/>
                      <a:pt x="8672" y="16290"/>
                      <a:pt x="7896" y="15755"/>
                    </a:cubicBezTo>
                    <a:cubicBezTo>
                      <a:pt x="7111" y="15211"/>
                      <a:pt x="6522" y="14497"/>
                      <a:pt x="6112" y="13587"/>
                    </a:cubicBezTo>
                    <a:cubicBezTo>
                      <a:pt x="5710" y="12686"/>
                      <a:pt x="5505" y="11678"/>
                      <a:pt x="5505" y="10563"/>
                    </a:cubicBezTo>
                    <a:cubicBezTo>
                      <a:pt x="5505" y="8859"/>
                      <a:pt x="5951" y="7441"/>
                      <a:pt x="6861" y="6316"/>
                    </a:cubicBezTo>
                    <a:cubicBezTo>
                      <a:pt x="7762" y="5192"/>
                      <a:pt x="9011" y="4630"/>
                      <a:pt x="10617" y="4630"/>
                    </a:cubicBezTo>
                    <a:close/>
                    <a:moveTo>
                      <a:pt x="10590" y="0"/>
                    </a:moveTo>
                    <a:cubicBezTo>
                      <a:pt x="8619" y="0"/>
                      <a:pt x="6825" y="429"/>
                      <a:pt x="5211" y="1267"/>
                    </a:cubicBezTo>
                    <a:cubicBezTo>
                      <a:pt x="3605" y="2106"/>
                      <a:pt x="2329" y="3328"/>
                      <a:pt x="1392" y="4916"/>
                    </a:cubicBezTo>
                    <a:cubicBezTo>
                      <a:pt x="465" y="6513"/>
                      <a:pt x="1" y="8386"/>
                      <a:pt x="1" y="10536"/>
                    </a:cubicBezTo>
                    <a:cubicBezTo>
                      <a:pt x="1" y="12704"/>
                      <a:pt x="474" y="14595"/>
                      <a:pt x="1428" y="16210"/>
                    </a:cubicBezTo>
                    <a:cubicBezTo>
                      <a:pt x="2383" y="17825"/>
                      <a:pt x="3667" y="19056"/>
                      <a:pt x="5291" y="19903"/>
                    </a:cubicBezTo>
                    <a:cubicBezTo>
                      <a:pt x="6915" y="20760"/>
                      <a:pt x="8699" y="21179"/>
                      <a:pt x="10644" y="21179"/>
                    </a:cubicBezTo>
                    <a:cubicBezTo>
                      <a:pt x="12615" y="21179"/>
                      <a:pt x="14408" y="20760"/>
                      <a:pt x="16014" y="19921"/>
                    </a:cubicBezTo>
                    <a:cubicBezTo>
                      <a:pt x="17629" y="19082"/>
                      <a:pt x="18904" y="17860"/>
                      <a:pt x="19832" y="16254"/>
                    </a:cubicBezTo>
                    <a:cubicBezTo>
                      <a:pt x="20769" y="14649"/>
                      <a:pt x="21233" y="12775"/>
                      <a:pt x="21233" y="10625"/>
                    </a:cubicBezTo>
                    <a:cubicBezTo>
                      <a:pt x="21233" y="8458"/>
                      <a:pt x="20769" y="6566"/>
                      <a:pt x="19832" y="4960"/>
                    </a:cubicBezTo>
                    <a:cubicBezTo>
                      <a:pt x="18904" y="3364"/>
                      <a:pt x="17629" y="2133"/>
                      <a:pt x="16014" y="1285"/>
                    </a:cubicBezTo>
                    <a:cubicBezTo>
                      <a:pt x="14408" y="429"/>
                      <a:pt x="12597" y="0"/>
                      <a:pt x="10590" y="0"/>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04" name="Google Shape;104;p17"/>
              <p:cNvSpPr/>
              <p:nvPr/>
            </p:nvSpPr>
            <p:spPr>
              <a:xfrm>
                <a:off x="1781325" y="1083975"/>
                <a:ext cx="759200" cy="514100"/>
              </a:xfrm>
              <a:custGeom>
                <a:rect b="b" l="l" r="r" t="t"/>
                <a:pathLst>
                  <a:path extrusionOk="0" h="20564" w="30368">
                    <a:moveTo>
                      <a:pt x="0" y="1"/>
                    </a:moveTo>
                    <a:lnTo>
                      <a:pt x="6727" y="20564"/>
                    </a:lnTo>
                    <a:lnTo>
                      <a:pt x="11357" y="20564"/>
                    </a:lnTo>
                    <a:lnTo>
                      <a:pt x="15095" y="9796"/>
                    </a:lnTo>
                    <a:lnTo>
                      <a:pt x="15309" y="9796"/>
                    </a:lnTo>
                    <a:lnTo>
                      <a:pt x="19020" y="20564"/>
                    </a:lnTo>
                    <a:lnTo>
                      <a:pt x="23650" y="20564"/>
                    </a:lnTo>
                    <a:lnTo>
                      <a:pt x="30368" y="1"/>
                    </a:lnTo>
                    <a:lnTo>
                      <a:pt x="24346" y="1"/>
                    </a:lnTo>
                    <a:lnTo>
                      <a:pt x="21429" y="12347"/>
                    </a:lnTo>
                    <a:lnTo>
                      <a:pt x="21215" y="12347"/>
                    </a:lnTo>
                    <a:lnTo>
                      <a:pt x="16950" y="1"/>
                    </a:lnTo>
                    <a:lnTo>
                      <a:pt x="13516" y="1"/>
                    </a:lnTo>
                    <a:lnTo>
                      <a:pt x="9189" y="12347"/>
                    </a:lnTo>
                    <a:lnTo>
                      <a:pt x="8984" y="12347"/>
                    </a:lnTo>
                    <a:lnTo>
                      <a:pt x="6058"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05" name="Google Shape;105;p17"/>
              <p:cNvSpPr/>
              <p:nvPr/>
            </p:nvSpPr>
            <p:spPr>
              <a:xfrm>
                <a:off x="2590025" y="1083975"/>
                <a:ext cx="445850" cy="514100"/>
              </a:xfrm>
              <a:custGeom>
                <a:rect b="b" l="l" r="r" t="t"/>
                <a:pathLst>
                  <a:path extrusionOk="0" h="20564" w="17834">
                    <a:moveTo>
                      <a:pt x="0" y="1"/>
                    </a:moveTo>
                    <a:lnTo>
                      <a:pt x="0" y="4595"/>
                    </a:lnTo>
                    <a:lnTo>
                      <a:pt x="5968" y="4595"/>
                    </a:lnTo>
                    <a:lnTo>
                      <a:pt x="5968" y="20564"/>
                    </a:lnTo>
                    <a:lnTo>
                      <a:pt x="11383" y="20564"/>
                    </a:lnTo>
                    <a:lnTo>
                      <a:pt x="11383" y="4595"/>
                    </a:lnTo>
                    <a:lnTo>
                      <a:pt x="16709" y="4595"/>
                    </a:lnTo>
                    <a:lnTo>
                      <a:pt x="17833"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06" name="Google Shape;106;p17"/>
              <p:cNvSpPr/>
              <p:nvPr/>
            </p:nvSpPr>
            <p:spPr>
              <a:xfrm>
                <a:off x="3087575" y="1083975"/>
                <a:ext cx="445875" cy="514100"/>
              </a:xfrm>
              <a:custGeom>
                <a:rect b="b" l="l" r="r" t="t"/>
                <a:pathLst>
                  <a:path extrusionOk="0" h="20564" w="17835">
                    <a:moveTo>
                      <a:pt x="1" y="1"/>
                    </a:moveTo>
                    <a:lnTo>
                      <a:pt x="1" y="20564"/>
                    </a:lnTo>
                    <a:lnTo>
                      <a:pt x="5327" y="20564"/>
                    </a:lnTo>
                    <a:lnTo>
                      <a:pt x="5327" y="12106"/>
                    </a:lnTo>
                    <a:lnTo>
                      <a:pt x="12508" y="12106"/>
                    </a:lnTo>
                    <a:lnTo>
                      <a:pt x="12508" y="20564"/>
                    </a:lnTo>
                    <a:lnTo>
                      <a:pt x="17834" y="20564"/>
                    </a:lnTo>
                    <a:lnTo>
                      <a:pt x="17834" y="1"/>
                    </a:lnTo>
                    <a:lnTo>
                      <a:pt x="12508" y="1"/>
                    </a:lnTo>
                    <a:lnTo>
                      <a:pt x="12508" y="7512"/>
                    </a:lnTo>
                    <a:lnTo>
                      <a:pt x="5327" y="7512"/>
                    </a:lnTo>
                    <a:lnTo>
                      <a:pt x="5327" y="1"/>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grpSp>
        <p:grpSp>
          <p:nvGrpSpPr>
            <p:cNvPr id="107" name="Google Shape;107;p17"/>
            <p:cNvGrpSpPr/>
            <p:nvPr/>
          </p:nvGrpSpPr>
          <p:grpSpPr>
            <a:xfrm>
              <a:off x="-956347" y="2154741"/>
              <a:ext cx="368320" cy="73835"/>
              <a:chOff x="235300" y="1743675"/>
              <a:chExt cx="2653600" cy="531950"/>
            </a:xfrm>
          </p:grpSpPr>
          <p:sp>
            <p:nvSpPr>
              <p:cNvPr id="108" name="Google Shape;108;p17"/>
              <p:cNvSpPr/>
              <p:nvPr/>
            </p:nvSpPr>
            <p:spPr>
              <a:xfrm>
                <a:off x="235300" y="1751500"/>
                <a:ext cx="378275" cy="516325"/>
              </a:xfrm>
              <a:custGeom>
                <a:rect b="b" l="l" r="r" t="t"/>
                <a:pathLst>
                  <a:path extrusionOk="0" h="20653" w="15131">
                    <a:moveTo>
                      <a:pt x="1" y="0"/>
                    </a:moveTo>
                    <a:lnTo>
                      <a:pt x="1" y="20652"/>
                    </a:lnTo>
                    <a:lnTo>
                      <a:pt x="13998" y="20652"/>
                    </a:lnTo>
                    <a:lnTo>
                      <a:pt x="15131" y="16040"/>
                    </a:lnTo>
                    <a:lnTo>
                      <a:pt x="5344" y="16040"/>
                    </a:lnTo>
                    <a:lnTo>
                      <a:pt x="5344" y="12739"/>
                    </a:lnTo>
                    <a:lnTo>
                      <a:pt x="12838" y="12739"/>
                    </a:lnTo>
                    <a:lnTo>
                      <a:pt x="13079" y="8252"/>
                    </a:lnTo>
                    <a:lnTo>
                      <a:pt x="5344" y="8252"/>
                    </a:lnTo>
                    <a:lnTo>
                      <a:pt x="5344" y="4612"/>
                    </a:lnTo>
                    <a:lnTo>
                      <a:pt x="13962" y="4612"/>
                    </a:lnTo>
                    <a:lnTo>
                      <a:pt x="15095"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09" name="Google Shape;109;p17"/>
              <p:cNvSpPr/>
              <p:nvPr/>
            </p:nvSpPr>
            <p:spPr>
              <a:xfrm>
                <a:off x="672200" y="1751500"/>
                <a:ext cx="457025" cy="516325"/>
              </a:xfrm>
              <a:custGeom>
                <a:rect b="b" l="l" r="r" t="t"/>
                <a:pathLst>
                  <a:path extrusionOk="0" h="20653" w="18281">
                    <a:moveTo>
                      <a:pt x="1" y="0"/>
                    </a:moveTo>
                    <a:lnTo>
                      <a:pt x="1" y="20652"/>
                    </a:lnTo>
                    <a:lnTo>
                      <a:pt x="4988" y="20652"/>
                    </a:lnTo>
                    <a:lnTo>
                      <a:pt x="4988" y="9073"/>
                    </a:lnTo>
                    <a:lnTo>
                      <a:pt x="14739" y="20652"/>
                    </a:lnTo>
                    <a:lnTo>
                      <a:pt x="18280" y="20652"/>
                    </a:lnTo>
                    <a:lnTo>
                      <a:pt x="18280" y="0"/>
                    </a:lnTo>
                    <a:lnTo>
                      <a:pt x="13302" y="0"/>
                    </a:lnTo>
                    <a:lnTo>
                      <a:pt x="13302" y="11214"/>
                    </a:lnTo>
                    <a:lnTo>
                      <a:pt x="3667"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10" name="Google Shape;110;p17"/>
              <p:cNvSpPr/>
              <p:nvPr/>
            </p:nvSpPr>
            <p:spPr>
              <a:xfrm>
                <a:off x="1197225" y="1743675"/>
                <a:ext cx="472150" cy="531950"/>
              </a:xfrm>
              <a:custGeom>
                <a:rect b="b" l="l" r="r" t="t"/>
                <a:pathLst>
                  <a:path extrusionOk="0" h="21278" w="18886">
                    <a:moveTo>
                      <a:pt x="11892" y="1"/>
                    </a:moveTo>
                    <a:cubicBezTo>
                      <a:pt x="9501" y="1"/>
                      <a:pt x="7413" y="465"/>
                      <a:pt x="5611" y="1375"/>
                    </a:cubicBezTo>
                    <a:cubicBezTo>
                      <a:pt x="3800" y="2294"/>
                      <a:pt x="2418" y="3569"/>
                      <a:pt x="1454" y="5202"/>
                    </a:cubicBezTo>
                    <a:cubicBezTo>
                      <a:pt x="482" y="6826"/>
                      <a:pt x="0" y="8681"/>
                      <a:pt x="0" y="10760"/>
                    </a:cubicBezTo>
                    <a:cubicBezTo>
                      <a:pt x="0" y="12856"/>
                      <a:pt x="428" y="14703"/>
                      <a:pt x="1285" y="16282"/>
                    </a:cubicBezTo>
                    <a:cubicBezTo>
                      <a:pt x="2141" y="17861"/>
                      <a:pt x="3399" y="19083"/>
                      <a:pt x="5076" y="19957"/>
                    </a:cubicBezTo>
                    <a:cubicBezTo>
                      <a:pt x="6744" y="20840"/>
                      <a:pt x="8752" y="21278"/>
                      <a:pt x="11089" y="21278"/>
                    </a:cubicBezTo>
                    <a:cubicBezTo>
                      <a:pt x="12597" y="21278"/>
                      <a:pt x="14033" y="21135"/>
                      <a:pt x="15407" y="20858"/>
                    </a:cubicBezTo>
                    <a:cubicBezTo>
                      <a:pt x="16772" y="20591"/>
                      <a:pt x="17931" y="20207"/>
                      <a:pt x="18886" y="19716"/>
                    </a:cubicBezTo>
                    <a:lnTo>
                      <a:pt x="18886" y="9752"/>
                    </a:lnTo>
                    <a:lnTo>
                      <a:pt x="13542" y="11161"/>
                    </a:lnTo>
                    <a:lnTo>
                      <a:pt x="13542" y="16540"/>
                    </a:lnTo>
                    <a:cubicBezTo>
                      <a:pt x="13052" y="16639"/>
                      <a:pt x="12356" y="16692"/>
                      <a:pt x="11464" y="16692"/>
                    </a:cubicBezTo>
                    <a:cubicBezTo>
                      <a:pt x="9626" y="16692"/>
                      <a:pt x="8172" y="16157"/>
                      <a:pt x="7092" y="15104"/>
                    </a:cubicBezTo>
                    <a:cubicBezTo>
                      <a:pt x="6013" y="14043"/>
                      <a:pt x="5469" y="12562"/>
                      <a:pt x="5469" y="10670"/>
                    </a:cubicBezTo>
                    <a:cubicBezTo>
                      <a:pt x="5469" y="8735"/>
                      <a:pt x="6066" y="7254"/>
                      <a:pt x="7262" y="6219"/>
                    </a:cubicBezTo>
                    <a:cubicBezTo>
                      <a:pt x="8448" y="5193"/>
                      <a:pt x="10099" y="4676"/>
                      <a:pt x="12195" y="4676"/>
                    </a:cubicBezTo>
                    <a:cubicBezTo>
                      <a:pt x="13257" y="4676"/>
                      <a:pt x="14265" y="4747"/>
                      <a:pt x="15219" y="4881"/>
                    </a:cubicBezTo>
                    <a:cubicBezTo>
                      <a:pt x="16174" y="5015"/>
                      <a:pt x="16968" y="5166"/>
                      <a:pt x="17601" y="5354"/>
                    </a:cubicBezTo>
                    <a:lnTo>
                      <a:pt x="18030" y="741"/>
                    </a:lnTo>
                    <a:cubicBezTo>
                      <a:pt x="17316" y="536"/>
                      <a:pt x="16424" y="358"/>
                      <a:pt x="15344" y="215"/>
                    </a:cubicBezTo>
                    <a:cubicBezTo>
                      <a:pt x="14265" y="72"/>
                      <a:pt x="13114" y="1"/>
                      <a:pt x="11892" y="1"/>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11" name="Google Shape;111;p17"/>
              <p:cNvSpPr/>
              <p:nvPr/>
            </p:nvSpPr>
            <p:spPr>
              <a:xfrm>
                <a:off x="1749650" y="1751500"/>
                <a:ext cx="133625" cy="516325"/>
              </a:xfrm>
              <a:custGeom>
                <a:rect b="b" l="l" r="r" t="t"/>
                <a:pathLst>
                  <a:path extrusionOk="0" h="20653" w="5345">
                    <a:moveTo>
                      <a:pt x="1" y="0"/>
                    </a:moveTo>
                    <a:lnTo>
                      <a:pt x="1" y="20652"/>
                    </a:lnTo>
                    <a:lnTo>
                      <a:pt x="5344" y="20652"/>
                    </a:lnTo>
                    <a:lnTo>
                      <a:pt x="5344"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12" name="Google Shape;112;p17"/>
              <p:cNvSpPr/>
              <p:nvPr/>
            </p:nvSpPr>
            <p:spPr>
              <a:xfrm>
                <a:off x="1968000" y="1751500"/>
                <a:ext cx="457000" cy="516325"/>
              </a:xfrm>
              <a:custGeom>
                <a:rect b="b" l="l" r="r" t="t"/>
                <a:pathLst>
                  <a:path extrusionOk="0" h="20653" w="18280">
                    <a:moveTo>
                      <a:pt x="0" y="0"/>
                    </a:moveTo>
                    <a:lnTo>
                      <a:pt x="0" y="20652"/>
                    </a:lnTo>
                    <a:lnTo>
                      <a:pt x="4987" y="20652"/>
                    </a:lnTo>
                    <a:lnTo>
                      <a:pt x="4987" y="9073"/>
                    </a:lnTo>
                    <a:lnTo>
                      <a:pt x="14738" y="20652"/>
                    </a:lnTo>
                    <a:lnTo>
                      <a:pt x="18279" y="20652"/>
                    </a:lnTo>
                    <a:lnTo>
                      <a:pt x="18279" y="0"/>
                    </a:lnTo>
                    <a:lnTo>
                      <a:pt x="13301" y="0"/>
                    </a:lnTo>
                    <a:lnTo>
                      <a:pt x="13301" y="11214"/>
                    </a:lnTo>
                    <a:lnTo>
                      <a:pt x="3676"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sp>
            <p:nvSpPr>
              <p:cNvPr id="113" name="Google Shape;113;p17"/>
              <p:cNvSpPr/>
              <p:nvPr/>
            </p:nvSpPr>
            <p:spPr>
              <a:xfrm>
                <a:off x="2510625" y="1751500"/>
                <a:ext cx="378275" cy="516325"/>
              </a:xfrm>
              <a:custGeom>
                <a:rect b="b" l="l" r="r" t="t"/>
                <a:pathLst>
                  <a:path extrusionOk="0" h="20653" w="15131">
                    <a:moveTo>
                      <a:pt x="0" y="0"/>
                    </a:moveTo>
                    <a:lnTo>
                      <a:pt x="0" y="20652"/>
                    </a:lnTo>
                    <a:lnTo>
                      <a:pt x="13997" y="20652"/>
                    </a:lnTo>
                    <a:lnTo>
                      <a:pt x="15130" y="16040"/>
                    </a:lnTo>
                    <a:lnTo>
                      <a:pt x="5344" y="16040"/>
                    </a:lnTo>
                    <a:lnTo>
                      <a:pt x="5344" y="12739"/>
                    </a:lnTo>
                    <a:lnTo>
                      <a:pt x="12838" y="12739"/>
                    </a:lnTo>
                    <a:lnTo>
                      <a:pt x="13078" y="8252"/>
                    </a:lnTo>
                    <a:lnTo>
                      <a:pt x="5344" y="8252"/>
                    </a:lnTo>
                    <a:lnTo>
                      <a:pt x="5344" y="4612"/>
                    </a:lnTo>
                    <a:lnTo>
                      <a:pt x="13962" y="4612"/>
                    </a:lnTo>
                    <a:lnTo>
                      <a:pt x="15095" y="0"/>
                    </a:ln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D2010D"/>
                  </a:solidFill>
                </a:endParaRPr>
              </a:p>
            </p:txBody>
          </p:sp>
        </p:grpSp>
        <p:sp>
          <p:nvSpPr>
            <p:cNvPr id="114" name="Google Shape;114;p17"/>
            <p:cNvSpPr/>
            <p:nvPr/>
          </p:nvSpPr>
          <p:spPr>
            <a:xfrm>
              <a:off x="-574736" y="2174391"/>
              <a:ext cx="187040" cy="60309"/>
            </a:xfrm>
            <a:custGeom>
              <a:rect b="b" l="l" r="r" t="t"/>
              <a:pathLst>
                <a:path extrusionOk="0" h="17380" w="53902">
                  <a:moveTo>
                    <a:pt x="1196" y="1"/>
                  </a:moveTo>
                  <a:lnTo>
                    <a:pt x="0" y="3070"/>
                  </a:lnTo>
                  <a:cubicBezTo>
                    <a:pt x="2721" y="7129"/>
                    <a:pt x="6441" y="10590"/>
                    <a:pt x="10768" y="13070"/>
                  </a:cubicBezTo>
                  <a:cubicBezTo>
                    <a:pt x="15616" y="15863"/>
                    <a:pt x="21262" y="17379"/>
                    <a:pt x="26901" y="17379"/>
                  </a:cubicBezTo>
                  <a:cubicBezTo>
                    <a:pt x="26918" y="17379"/>
                    <a:pt x="26934" y="17379"/>
                    <a:pt x="26951" y="17379"/>
                  </a:cubicBezTo>
                  <a:cubicBezTo>
                    <a:pt x="32607" y="17379"/>
                    <a:pt x="38272" y="15862"/>
                    <a:pt x="43125" y="13061"/>
                  </a:cubicBezTo>
                  <a:cubicBezTo>
                    <a:pt x="47460" y="10554"/>
                    <a:pt x="51189" y="7084"/>
                    <a:pt x="53901" y="3007"/>
                  </a:cubicBezTo>
                  <a:lnTo>
                    <a:pt x="52742" y="19"/>
                  </a:lnTo>
                  <a:cubicBezTo>
                    <a:pt x="49370" y="3810"/>
                    <a:pt x="45418" y="6950"/>
                    <a:pt x="41002" y="9065"/>
                  </a:cubicBezTo>
                  <a:cubicBezTo>
                    <a:pt x="36621" y="11197"/>
                    <a:pt x="31824" y="12312"/>
                    <a:pt x="27009" y="12312"/>
                  </a:cubicBezTo>
                  <a:cubicBezTo>
                    <a:pt x="26989" y="12312"/>
                    <a:pt x="26970" y="12312"/>
                    <a:pt x="26951" y="12312"/>
                  </a:cubicBezTo>
                  <a:cubicBezTo>
                    <a:pt x="22116" y="12312"/>
                    <a:pt x="17307" y="11197"/>
                    <a:pt x="12909" y="9047"/>
                  </a:cubicBezTo>
                  <a:cubicBezTo>
                    <a:pt x="8502" y="6924"/>
                    <a:pt x="4559" y="3792"/>
                    <a:pt x="1196" y="1"/>
                  </a:cubicBezTo>
                  <a:close/>
                </a:path>
              </a:pathLst>
            </a:cu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15" name="Google Shape;115;p17"/>
            <p:cNvGrpSpPr/>
            <p:nvPr/>
          </p:nvGrpSpPr>
          <p:grpSpPr>
            <a:xfrm>
              <a:off x="-379078" y="1933008"/>
              <a:ext cx="237869" cy="232854"/>
              <a:chOff x="4394300" y="146175"/>
              <a:chExt cx="1713750" cy="1677625"/>
            </a:xfrm>
          </p:grpSpPr>
          <p:sp>
            <p:nvSpPr>
              <p:cNvPr id="116" name="Google Shape;116;p17"/>
              <p:cNvSpPr/>
              <p:nvPr/>
            </p:nvSpPr>
            <p:spPr>
              <a:xfrm>
                <a:off x="5159275" y="1127700"/>
                <a:ext cx="474625" cy="527700"/>
              </a:xfrm>
              <a:custGeom>
                <a:rect b="b" l="l" r="r" t="t"/>
                <a:pathLst>
                  <a:path extrusionOk="0" h="21108" w="18985">
                    <a:moveTo>
                      <a:pt x="15157" y="0"/>
                    </a:moveTo>
                    <a:lnTo>
                      <a:pt x="4291" y="3176"/>
                    </a:lnTo>
                    <a:lnTo>
                      <a:pt x="223" y="8457"/>
                    </a:lnTo>
                    <a:cubicBezTo>
                      <a:pt x="1660" y="11883"/>
                      <a:pt x="0" y="21107"/>
                      <a:pt x="0" y="21107"/>
                    </a:cubicBezTo>
                    <a:cubicBezTo>
                      <a:pt x="18984" y="15291"/>
                      <a:pt x="15157" y="1"/>
                      <a:pt x="15157" y="0"/>
                    </a:cubicBezTo>
                    <a:close/>
                  </a:path>
                </a:pathLst>
              </a:custGeom>
              <a:solidFill>
                <a:srgbClr val="0098A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17"/>
              <p:cNvSpPr/>
              <p:nvPr/>
            </p:nvSpPr>
            <p:spPr>
              <a:xfrm>
                <a:off x="4544175" y="658575"/>
                <a:ext cx="498700" cy="419850"/>
              </a:xfrm>
              <a:custGeom>
                <a:rect b="b" l="l" r="r" t="t"/>
                <a:pathLst>
                  <a:path extrusionOk="0" h="16794" w="19948">
                    <a:moveTo>
                      <a:pt x="18006" y="0"/>
                    </a:moveTo>
                    <a:cubicBezTo>
                      <a:pt x="13698" y="0"/>
                      <a:pt x="3452" y="1653"/>
                      <a:pt x="0" y="16794"/>
                    </a:cubicBezTo>
                    <a:cubicBezTo>
                      <a:pt x="0" y="16794"/>
                      <a:pt x="5777" y="15307"/>
                      <a:pt x="9904" y="15307"/>
                    </a:cubicBezTo>
                    <a:cubicBezTo>
                      <a:pt x="10951" y="15307"/>
                      <a:pt x="11892" y="15403"/>
                      <a:pt x="12606" y="15643"/>
                    </a:cubicBezTo>
                    <a:lnTo>
                      <a:pt x="17575" y="11200"/>
                    </a:lnTo>
                    <a:lnTo>
                      <a:pt x="19948" y="129"/>
                    </a:lnTo>
                    <a:cubicBezTo>
                      <a:pt x="19948" y="129"/>
                      <a:pt x="19208" y="0"/>
                      <a:pt x="18006" y="0"/>
                    </a:cubicBezTo>
                    <a:close/>
                  </a:path>
                </a:pathLst>
              </a:custGeom>
              <a:solidFill>
                <a:srgbClr val="0098A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 name="Google Shape;118;p17"/>
              <p:cNvSpPr/>
              <p:nvPr/>
            </p:nvSpPr>
            <p:spPr>
              <a:xfrm>
                <a:off x="4825175" y="146175"/>
                <a:ext cx="1282875" cy="1234900"/>
              </a:xfrm>
              <a:custGeom>
                <a:rect b="b" l="l" r="r" t="t"/>
                <a:pathLst>
                  <a:path extrusionOk="0" h="49396" w="51315">
                    <a:moveTo>
                      <a:pt x="42826" y="0"/>
                    </a:moveTo>
                    <a:cubicBezTo>
                      <a:pt x="36645" y="0"/>
                      <a:pt x="24602" y="1505"/>
                      <a:pt x="15175" y="11900"/>
                    </a:cubicBezTo>
                    <a:cubicBezTo>
                      <a:pt x="1910" y="26522"/>
                      <a:pt x="1" y="42250"/>
                      <a:pt x="1" y="42250"/>
                    </a:cubicBezTo>
                    <a:lnTo>
                      <a:pt x="8030" y="49395"/>
                    </a:lnTo>
                    <a:cubicBezTo>
                      <a:pt x="8030" y="49395"/>
                      <a:pt x="20528" y="47442"/>
                      <a:pt x="35926" y="33070"/>
                    </a:cubicBezTo>
                    <a:cubicBezTo>
                      <a:pt x="51315" y="18698"/>
                      <a:pt x="46890" y="250"/>
                      <a:pt x="46890" y="250"/>
                    </a:cubicBezTo>
                    <a:cubicBezTo>
                      <a:pt x="46890" y="250"/>
                      <a:pt x="45344" y="0"/>
                      <a:pt x="42826" y="0"/>
                    </a:cubicBezTo>
                    <a:close/>
                  </a:path>
                </a:pathLst>
              </a:custGeom>
              <a:solidFill>
                <a:srgbClr val="FF85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 name="Google Shape;119;p17"/>
              <p:cNvSpPr/>
              <p:nvPr/>
            </p:nvSpPr>
            <p:spPr>
              <a:xfrm>
                <a:off x="4825175" y="852700"/>
                <a:ext cx="498050" cy="537075"/>
              </a:xfrm>
              <a:custGeom>
                <a:rect b="b" l="l" r="r" t="t"/>
                <a:pathLst>
                  <a:path extrusionOk="0" h="21483" w="19922">
                    <a:moveTo>
                      <a:pt x="18200" y="1"/>
                    </a:moveTo>
                    <a:lnTo>
                      <a:pt x="1" y="19903"/>
                    </a:lnTo>
                    <a:lnTo>
                      <a:pt x="1722" y="21482"/>
                    </a:lnTo>
                    <a:lnTo>
                      <a:pt x="19921" y="1580"/>
                    </a:lnTo>
                    <a:lnTo>
                      <a:pt x="18200" y="1"/>
                    </a:lnTo>
                    <a:close/>
                  </a:path>
                </a:pathLst>
              </a:custGeom>
              <a:solidFill>
                <a:srgbClr val="0098A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p17"/>
              <p:cNvSpPr/>
              <p:nvPr/>
            </p:nvSpPr>
            <p:spPr>
              <a:xfrm>
                <a:off x="5401250" y="443675"/>
                <a:ext cx="319850" cy="319850"/>
              </a:xfrm>
              <a:custGeom>
                <a:rect b="b" l="l" r="r" t="t"/>
                <a:pathLst>
                  <a:path extrusionOk="0" h="12794" w="12794">
                    <a:moveTo>
                      <a:pt x="6397" y="0"/>
                    </a:moveTo>
                    <a:cubicBezTo>
                      <a:pt x="2864" y="0"/>
                      <a:pt x="1" y="2864"/>
                      <a:pt x="1" y="6397"/>
                    </a:cubicBezTo>
                    <a:cubicBezTo>
                      <a:pt x="1" y="9930"/>
                      <a:pt x="2864" y="12793"/>
                      <a:pt x="6397" y="12793"/>
                    </a:cubicBezTo>
                    <a:cubicBezTo>
                      <a:pt x="9930" y="12793"/>
                      <a:pt x="12794" y="9930"/>
                      <a:pt x="12794" y="6397"/>
                    </a:cubicBezTo>
                    <a:cubicBezTo>
                      <a:pt x="12794" y="2864"/>
                      <a:pt x="9930" y="0"/>
                      <a:pt x="6397" y="0"/>
                    </a:cubicBezTo>
                    <a:close/>
                  </a:path>
                </a:pathLst>
              </a:custGeom>
              <a:solidFill>
                <a:srgbClr val="0098A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p17"/>
              <p:cNvSpPr/>
              <p:nvPr/>
            </p:nvSpPr>
            <p:spPr>
              <a:xfrm>
                <a:off x="4394300" y="1312125"/>
                <a:ext cx="510075" cy="511675"/>
              </a:xfrm>
              <a:custGeom>
                <a:rect b="b" l="l" r="r" t="t"/>
                <a:pathLst>
                  <a:path extrusionOk="0" h="20467" w="20403">
                    <a:moveTo>
                      <a:pt x="11464" y="1"/>
                    </a:moveTo>
                    <a:cubicBezTo>
                      <a:pt x="1767" y="2169"/>
                      <a:pt x="1883" y="8422"/>
                      <a:pt x="1160" y="15033"/>
                    </a:cubicBezTo>
                    <a:cubicBezTo>
                      <a:pt x="759" y="18705"/>
                      <a:pt x="445" y="19943"/>
                      <a:pt x="246" y="20319"/>
                    </a:cubicBezTo>
                    <a:lnTo>
                      <a:pt x="246" y="20319"/>
                    </a:lnTo>
                    <a:cubicBezTo>
                      <a:pt x="1327" y="20107"/>
                      <a:pt x="5692" y="19265"/>
                      <a:pt x="7583" y="19110"/>
                    </a:cubicBezTo>
                    <a:cubicBezTo>
                      <a:pt x="20117" y="18075"/>
                      <a:pt x="20403" y="8985"/>
                      <a:pt x="20403" y="8984"/>
                    </a:cubicBezTo>
                    <a:lnTo>
                      <a:pt x="20403" y="8984"/>
                    </a:lnTo>
                    <a:cubicBezTo>
                      <a:pt x="16945" y="12437"/>
                      <a:pt x="13403" y="13209"/>
                      <a:pt x="10926" y="13209"/>
                    </a:cubicBezTo>
                    <a:cubicBezTo>
                      <a:pt x="8924" y="13209"/>
                      <a:pt x="7619" y="12704"/>
                      <a:pt x="7619" y="12704"/>
                    </a:cubicBezTo>
                    <a:cubicBezTo>
                      <a:pt x="5531" y="4809"/>
                      <a:pt x="11464" y="1"/>
                      <a:pt x="11464" y="1"/>
                    </a:cubicBezTo>
                    <a:close/>
                    <a:moveTo>
                      <a:pt x="246" y="20319"/>
                    </a:moveTo>
                    <a:cubicBezTo>
                      <a:pt x="88" y="20350"/>
                      <a:pt x="0" y="20367"/>
                      <a:pt x="0" y="20367"/>
                    </a:cubicBezTo>
                    <a:cubicBezTo>
                      <a:pt x="0" y="20367"/>
                      <a:pt x="34" y="20466"/>
                      <a:pt x="99" y="20466"/>
                    </a:cubicBezTo>
                    <a:cubicBezTo>
                      <a:pt x="137" y="20466"/>
                      <a:pt x="187" y="20431"/>
                      <a:pt x="246" y="20319"/>
                    </a:cubicBezTo>
                    <a:close/>
                  </a:path>
                </a:pathLst>
              </a:custGeom>
              <a:solidFill>
                <a:srgbClr val="FF85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 name="Google Shape;122;p17"/>
              <p:cNvSpPr/>
              <p:nvPr/>
            </p:nvSpPr>
            <p:spPr>
              <a:xfrm>
                <a:off x="4637850" y="1299875"/>
                <a:ext cx="284825" cy="285750"/>
              </a:xfrm>
              <a:custGeom>
                <a:rect b="b" l="l" r="r" t="t"/>
                <a:pathLst>
                  <a:path extrusionOk="0" h="11430" w="11393">
                    <a:moveTo>
                      <a:pt x="6396" y="0"/>
                    </a:moveTo>
                    <a:lnTo>
                      <a:pt x="6396" y="0"/>
                    </a:lnTo>
                    <a:cubicBezTo>
                      <a:pt x="981" y="1205"/>
                      <a:pt x="1053" y="4702"/>
                      <a:pt x="651" y="8395"/>
                    </a:cubicBezTo>
                    <a:cubicBezTo>
                      <a:pt x="423" y="10445"/>
                      <a:pt x="248" y="11137"/>
                      <a:pt x="137" y="11347"/>
                    </a:cubicBezTo>
                    <a:lnTo>
                      <a:pt x="137" y="11347"/>
                    </a:lnTo>
                    <a:cubicBezTo>
                      <a:pt x="740" y="11228"/>
                      <a:pt x="3179" y="10755"/>
                      <a:pt x="4238" y="10670"/>
                    </a:cubicBezTo>
                    <a:cubicBezTo>
                      <a:pt x="11231" y="10099"/>
                      <a:pt x="11392" y="5014"/>
                      <a:pt x="11392" y="5014"/>
                    </a:cubicBezTo>
                    <a:lnTo>
                      <a:pt x="11392" y="5014"/>
                    </a:lnTo>
                    <a:cubicBezTo>
                      <a:pt x="9463" y="6943"/>
                      <a:pt x="7485" y="7374"/>
                      <a:pt x="6102" y="7374"/>
                    </a:cubicBezTo>
                    <a:cubicBezTo>
                      <a:pt x="4984" y="7374"/>
                      <a:pt x="4255" y="7092"/>
                      <a:pt x="4255" y="7092"/>
                    </a:cubicBezTo>
                    <a:cubicBezTo>
                      <a:pt x="3087" y="2686"/>
                      <a:pt x="6396" y="0"/>
                      <a:pt x="6396" y="0"/>
                    </a:cubicBezTo>
                    <a:close/>
                    <a:moveTo>
                      <a:pt x="137" y="11347"/>
                    </a:moveTo>
                    <a:cubicBezTo>
                      <a:pt x="49" y="11365"/>
                      <a:pt x="0" y="11374"/>
                      <a:pt x="0" y="11374"/>
                    </a:cubicBezTo>
                    <a:cubicBezTo>
                      <a:pt x="0" y="11374"/>
                      <a:pt x="19" y="11430"/>
                      <a:pt x="55" y="11430"/>
                    </a:cubicBezTo>
                    <a:cubicBezTo>
                      <a:pt x="76" y="11430"/>
                      <a:pt x="104" y="11410"/>
                      <a:pt x="137" y="11347"/>
                    </a:cubicBezTo>
                    <a:close/>
                  </a:path>
                </a:pathLst>
              </a:custGeom>
              <a:solidFill>
                <a:srgbClr val="FF85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23" name="Google Shape;123;p17"/>
            <p:cNvSpPr txBox="1"/>
            <p:nvPr/>
          </p:nvSpPr>
          <p:spPr>
            <a:xfrm>
              <a:off x="-1047525" y="1978225"/>
              <a:ext cx="758400" cy="825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500">
                  <a:solidFill>
                    <a:schemeClr val="lt1"/>
                  </a:solidFill>
                  <a:latin typeface="ColgateReady Light"/>
                  <a:ea typeface="ColgateReady Light"/>
                  <a:cs typeface="ColgateReady Light"/>
                  <a:sym typeface="ColgateReady Light"/>
                </a:rPr>
                <a:t>GLOBAL SUPPLY CHAIN</a:t>
              </a:r>
              <a:endParaRPr sz="500">
                <a:solidFill>
                  <a:schemeClr val="lt1"/>
                </a:solidFill>
                <a:latin typeface="ColgateReady Light"/>
                <a:ea typeface="ColgateReady Light"/>
                <a:cs typeface="ColgateReady Light"/>
                <a:sym typeface="ColgateReady Light"/>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20" name="Shape 20"/>
        <p:cNvGrpSpPr/>
        <p:nvPr/>
      </p:nvGrpSpPr>
      <p:grpSpPr>
        <a:xfrm>
          <a:off x="0" y="0"/>
          <a:ext cx="0" cy="0"/>
          <a:chOff x="0" y="0"/>
          <a:chExt cx="0" cy="0"/>
        </a:xfrm>
      </p:grpSpPr>
      <p:grpSp>
        <p:nvGrpSpPr>
          <p:cNvPr id="21" name="Google Shape;21;p3"/>
          <p:cNvGrpSpPr/>
          <p:nvPr/>
        </p:nvGrpSpPr>
        <p:grpSpPr>
          <a:xfrm>
            <a:off x="0" y="6629400"/>
            <a:ext cx="12192000" cy="228600"/>
            <a:chOff x="0" y="0"/>
            <a:chExt cx="12191999" cy="1030288"/>
          </a:xfrm>
        </p:grpSpPr>
        <p:sp>
          <p:nvSpPr>
            <p:cNvPr id="22" name="Google Shape;22;p3"/>
            <p:cNvSpPr/>
            <p:nvPr/>
          </p:nvSpPr>
          <p:spPr>
            <a:xfrm>
              <a:off x="0" y="0"/>
              <a:ext cx="2589007" cy="1030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 name="Google Shape;23;p3"/>
            <p:cNvSpPr/>
            <p:nvPr/>
          </p:nvSpPr>
          <p:spPr>
            <a:xfrm>
              <a:off x="2400748" y="0"/>
              <a:ext cx="2589007" cy="1030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 name="Google Shape;24;p3"/>
            <p:cNvSpPr/>
            <p:nvPr/>
          </p:nvSpPr>
          <p:spPr>
            <a:xfrm>
              <a:off x="4801496" y="0"/>
              <a:ext cx="2589007" cy="10302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 name="Google Shape;25;p3"/>
            <p:cNvSpPr/>
            <p:nvPr/>
          </p:nvSpPr>
          <p:spPr>
            <a:xfrm>
              <a:off x="7202244" y="0"/>
              <a:ext cx="2589007" cy="1030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 name="Google Shape;26;p3"/>
            <p:cNvSpPr/>
            <p:nvPr/>
          </p:nvSpPr>
          <p:spPr>
            <a:xfrm>
              <a:off x="9602992" y="0"/>
              <a:ext cx="2589007" cy="10302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amp; half">
  <p:cSld name="Half &amp; half">
    <p:spTree>
      <p:nvGrpSpPr>
        <p:cNvPr id="27" name="Shape 27"/>
        <p:cNvGrpSpPr/>
        <p:nvPr/>
      </p:nvGrpSpPr>
      <p:grpSpPr>
        <a:xfrm>
          <a:off x="0" y="0"/>
          <a:ext cx="0" cy="0"/>
          <a:chOff x="0" y="0"/>
          <a:chExt cx="0" cy="0"/>
        </a:xfrm>
      </p:grpSpPr>
      <p:grpSp>
        <p:nvGrpSpPr>
          <p:cNvPr id="28" name="Google Shape;28;p4"/>
          <p:cNvGrpSpPr/>
          <p:nvPr/>
        </p:nvGrpSpPr>
        <p:grpSpPr>
          <a:xfrm rot="5400000">
            <a:off x="-3204148" y="3204147"/>
            <a:ext cx="6858001" cy="449706"/>
            <a:chOff x="0" y="0"/>
            <a:chExt cx="12191999" cy="1030288"/>
          </a:xfrm>
        </p:grpSpPr>
        <p:sp>
          <p:nvSpPr>
            <p:cNvPr id="29" name="Google Shape;29;p4"/>
            <p:cNvSpPr/>
            <p:nvPr/>
          </p:nvSpPr>
          <p:spPr>
            <a:xfrm>
              <a:off x="0" y="0"/>
              <a:ext cx="2589007" cy="1030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 name="Google Shape;30;p4"/>
            <p:cNvSpPr/>
            <p:nvPr/>
          </p:nvSpPr>
          <p:spPr>
            <a:xfrm>
              <a:off x="2400748" y="0"/>
              <a:ext cx="2589007" cy="1030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 name="Google Shape;31;p4"/>
            <p:cNvSpPr/>
            <p:nvPr/>
          </p:nvSpPr>
          <p:spPr>
            <a:xfrm>
              <a:off x="4801496" y="0"/>
              <a:ext cx="2589007" cy="10302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 name="Google Shape;32;p4"/>
            <p:cNvSpPr/>
            <p:nvPr/>
          </p:nvSpPr>
          <p:spPr>
            <a:xfrm>
              <a:off x="7202244" y="0"/>
              <a:ext cx="2589007" cy="1030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 name="Google Shape;33;p4"/>
            <p:cNvSpPr/>
            <p:nvPr/>
          </p:nvSpPr>
          <p:spPr>
            <a:xfrm>
              <a:off x="9602992" y="0"/>
              <a:ext cx="2589007" cy="10302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grpSp>
        <p:nvGrpSpPr>
          <p:cNvPr id="35" name="Google Shape;35;p5"/>
          <p:cNvGrpSpPr/>
          <p:nvPr/>
        </p:nvGrpSpPr>
        <p:grpSpPr>
          <a:xfrm>
            <a:off x="0" y="-9606"/>
            <a:ext cx="12192000" cy="738949"/>
            <a:chOff x="0" y="0"/>
            <a:chExt cx="12191999" cy="1030288"/>
          </a:xfrm>
        </p:grpSpPr>
        <p:sp>
          <p:nvSpPr>
            <p:cNvPr id="36" name="Google Shape;36;p5"/>
            <p:cNvSpPr/>
            <p:nvPr/>
          </p:nvSpPr>
          <p:spPr>
            <a:xfrm>
              <a:off x="0" y="0"/>
              <a:ext cx="2589007" cy="1030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7" name="Google Shape;37;p5"/>
            <p:cNvSpPr/>
            <p:nvPr/>
          </p:nvSpPr>
          <p:spPr>
            <a:xfrm>
              <a:off x="2400748" y="0"/>
              <a:ext cx="2589007" cy="1030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 name="Google Shape;38;p5"/>
            <p:cNvSpPr/>
            <p:nvPr/>
          </p:nvSpPr>
          <p:spPr>
            <a:xfrm>
              <a:off x="4801496" y="0"/>
              <a:ext cx="2589007" cy="10302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 name="Google Shape;39;p5"/>
            <p:cNvSpPr/>
            <p:nvPr/>
          </p:nvSpPr>
          <p:spPr>
            <a:xfrm>
              <a:off x="7202244" y="0"/>
              <a:ext cx="2589007" cy="1030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 name="Google Shape;40;p5"/>
            <p:cNvSpPr/>
            <p:nvPr/>
          </p:nvSpPr>
          <p:spPr>
            <a:xfrm>
              <a:off x="9602992" y="0"/>
              <a:ext cx="2589007" cy="10302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1" name="Shape 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hoto slide">
  <p:cSld name="5_Photo slide">
    <p:bg>
      <p:bgPr>
        <a:solidFill>
          <a:schemeClr val="accent5"/>
        </a:solidFill>
      </p:bgPr>
    </p:bg>
    <p:spTree>
      <p:nvGrpSpPr>
        <p:cNvPr id="42" name="Shape 42"/>
        <p:cNvGrpSpPr/>
        <p:nvPr/>
      </p:nvGrpSpPr>
      <p:grpSpPr>
        <a:xfrm>
          <a:off x="0" y="0"/>
          <a:ext cx="0" cy="0"/>
          <a:chOff x="0" y="0"/>
          <a:chExt cx="0" cy="0"/>
        </a:xfrm>
      </p:grpSpPr>
      <p:grpSp>
        <p:nvGrpSpPr>
          <p:cNvPr id="43" name="Google Shape;43;p7"/>
          <p:cNvGrpSpPr/>
          <p:nvPr/>
        </p:nvGrpSpPr>
        <p:grpSpPr>
          <a:xfrm>
            <a:off x="0" y="-9606"/>
            <a:ext cx="12192000" cy="738949"/>
            <a:chOff x="0" y="0"/>
            <a:chExt cx="12191999" cy="1030288"/>
          </a:xfrm>
        </p:grpSpPr>
        <p:sp>
          <p:nvSpPr>
            <p:cNvPr id="44" name="Google Shape;44;p7"/>
            <p:cNvSpPr/>
            <p:nvPr/>
          </p:nvSpPr>
          <p:spPr>
            <a:xfrm>
              <a:off x="0" y="0"/>
              <a:ext cx="2589007" cy="1030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 name="Google Shape;45;p7"/>
            <p:cNvSpPr/>
            <p:nvPr/>
          </p:nvSpPr>
          <p:spPr>
            <a:xfrm>
              <a:off x="2400748" y="0"/>
              <a:ext cx="2589007" cy="1030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 name="Google Shape;46;p7"/>
            <p:cNvSpPr/>
            <p:nvPr/>
          </p:nvSpPr>
          <p:spPr>
            <a:xfrm>
              <a:off x="4801496" y="0"/>
              <a:ext cx="2589007" cy="10302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 name="Google Shape;47;p7"/>
            <p:cNvSpPr/>
            <p:nvPr/>
          </p:nvSpPr>
          <p:spPr>
            <a:xfrm>
              <a:off x="7202244" y="0"/>
              <a:ext cx="2589007" cy="1030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 name="Google Shape;48;p7"/>
            <p:cNvSpPr/>
            <p:nvPr/>
          </p:nvSpPr>
          <p:spPr>
            <a:xfrm>
              <a:off x="9602992" y="0"/>
              <a:ext cx="2589007" cy="10302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9" name="Shape 49"/>
        <p:cNvGrpSpPr/>
        <p:nvPr/>
      </p:nvGrpSpPr>
      <p:grpSpPr>
        <a:xfrm>
          <a:off x="0" y="0"/>
          <a:ext cx="0" cy="0"/>
          <a:chOff x="0" y="0"/>
          <a:chExt cx="0" cy="0"/>
        </a:xfrm>
      </p:grpSpPr>
      <p:sp>
        <p:nvSpPr>
          <p:cNvPr id="50" name="Google Shape;50;p8"/>
          <p:cNvSpPr txBox="1"/>
          <p:nvPr>
            <p:ph type="ctrTitle"/>
          </p:nvPr>
        </p:nvSpPr>
        <p:spPr>
          <a:xfrm>
            <a:off x="914400" y="1742995"/>
            <a:ext cx="10363200" cy="147002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 type="subTitle"/>
          </p:nvPr>
        </p:nvSpPr>
        <p:spPr>
          <a:xfrm>
            <a:off x="1828800" y="3623869"/>
            <a:ext cx="8534400" cy="102543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1000"/>
              </a:spcBef>
              <a:spcAft>
                <a:spcPts val="0"/>
              </a:spcAft>
              <a:buClr>
                <a:srgbClr val="888888"/>
              </a:buClr>
              <a:buSzPts val="3333"/>
              <a:buNone/>
              <a:defRPr sz="3333">
                <a:solidFill>
                  <a:srgbClr val="888888"/>
                </a:solidFill>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p:txBody>
      </p:sp>
      <p:cxnSp>
        <p:nvCxnSpPr>
          <p:cNvPr id="52" name="Google Shape;52;p8"/>
          <p:cNvCxnSpPr/>
          <p:nvPr/>
        </p:nvCxnSpPr>
        <p:spPr>
          <a:xfrm>
            <a:off x="963084" y="3434081"/>
            <a:ext cx="10363200" cy="0"/>
          </a:xfrm>
          <a:prstGeom prst="straightConnector1">
            <a:avLst/>
          </a:prstGeom>
          <a:noFill/>
          <a:ln cap="flat" cmpd="sng" w="12700">
            <a:solidFill>
              <a:schemeClr val="accent1"/>
            </a:solidFill>
            <a:prstDash val="solid"/>
            <a:miter lim="800000"/>
            <a:headEnd len="sm" w="sm" type="none"/>
            <a:tailEnd len="sm" w="sm" type="none"/>
          </a:ln>
        </p:spPr>
      </p:cxnSp>
      <p:grpSp>
        <p:nvGrpSpPr>
          <p:cNvPr id="53" name="Google Shape;53;p8"/>
          <p:cNvGrpSpPr/>
          <p:nvPr/>
        </p:nvGrpSpPr>
        <p:grpSpPr>
          <a:xfrm>
            <a:off x="0" y="6629400"/>
            <a:ext cx="12192000" cy="228600"/>
            <a:chOff x="0" y="0"/>
            <a:chExt cx="12191999" cy="1030288"/>
          </a:xfrm>
        </p:grpSpPr>
        <p:sp>
          <p:nvSpPr>
            <p:cNvPr id="54" name="Google Shape;54;p8"/>
            <p:cNvSpPr/>
            <p:nvPr/>
          </p:nvSpPr>
          <p:spPr>
            <a:xfrm>
              <a:off x="0" y="0"/>
              <a:ext cx="2589007" cy="1030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 name="Google Shape;55;p8"/>
            <p:cNvSpPr/>
            <p:nvPr/>
          </p:nvSpPr>
          <p:spPr>
            <a:xfrm>
              <a:off x="2400748" y="0"/>
              <a:ext cx="2589007" cy="1030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 name="Google Shape;56;p8"/>
            <p:cNvSpPr/>
            <p:nvPr/>
          </p:nvSpPr>
          <p:spPr>
            <a:xfrm>
              <a:off x="4801496" y="0"/>
              <a:ext cx="2589007" cy="1030288"/>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7" name="Google Shape;57;p8"/>
            <p:cNvSpPr/>
            <p:nvPr/>
          </p:nvSpPr>
          <p:spPr>
            <a:xfrm>
              <a:off x="7202244" y="0"/>
              <a:ext cx="2589007" cy="1030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 name="Google Shape;58;p8"/>
            <p:cNvSpPr/>
            <p:nvPr/>
          </p:nvSpPr>
          <p:spPr>
            <a:xfrm>
              <a:off x="9602992" y="0"/>
              <a:ext cx="2589007" cy="1030288"/>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 name="Shape 59"/>
        <p:cNvGrpSpPr/>
        <p:nvPr/>
      </p:nvGrpSpPr>
      <p:grpSpPr>
        <a:xfrm>
          <a:off x="0" y="0"/>
          <a:ext cx="0" cy="0"/>
          <a:chOff x="0" y="0"/>
          <a:chExt cx="0" cy="0"/>
        </a:xfrm>
      </p:grpSpPr>
      <p:sp>
        <p:nvSpPr>
          <p:cNvPr id="60" name="Google Shape;6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2" name="Shape 62"/>
        <p:cNvGrpSpPr/>
        <p:nvPr/>
      </p:nvGrpSpPr>
      <p:grpSpPr>
        <a:xfrm>
          <a:off x="0" y="0"/>
          <a:ext cx="0" cy="0"/>
          <a:chOff x="0" y="0"/>
          <a:chExt cx="0" cy="0"/>
        </a:xfrm>
      </p:grpSpPr>
      <p:sp>
        <p:nvSpPr>
          <p:cNvPr id="63" name="Google Shape;63;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10"/>
          <p:cNvSpPr/>
          <p:nvPr>
            <p:ph idx="2" type="pic"/>
          </p:nvPr>
        </p:nvSpPr>
        <p:spPr>
          <a:xfrm>
            <a:off x="6197600" y="1825625"/>
            <a:ext cx="5156200" cy="43513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1"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nvSpPr>
        <p:spPr>
          <a:xfrm>
            <a:off x="838199" y="6385302"/>
            <a:ext cx="11110993" cy="336173"/>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TRUE</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24.jpg"/><Relationship Id="rId5"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5.jpg"/><Relationship Id="rId5" Type="http://schemas.openxmlformats.org/officeDocument/2006/relationships/image" Target="../media/image17.jpg"/><Relationship Id="rId6" Type="http://schemas.openxmlformats.org/officeDocument/2006/relationships/image" Target="../media/image4.jpg"/><Relationship Id="rId7" Type="http://schemas.openxmlformats.org/officeDocument/2006/relationships/image" Target="../media/image7.jpg"/><Relationship Id="rId8"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6.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8"/>
          <p:cNvPicPr preferRelativeResize="0"/>
          <p:nvPr/>
        </p:nvPicPr>
        <p:blipFill rotWithShape="1">
          <a:blip r:embed="rId3">
            <a:alphaModFix/>
          </a:blip>
          <a:srcRect b="7797" l="0" r="0" t="7797"/>
          <a:stretch/>
        </p:blipFill>
        <p:spPr>
          <a:xfrm>
            <a:off x="0" y="0"/>
            <a:ext cx="12192000" cy="6858000"/>
          </a:xfrm>
          <a:prstGeom prst="rect">
            <a:avLst/>
          </a:prstGeom>
          <a:solidFill>
            <a:schemeClr val="lt1"/>
          </a:solidFill>
          <a:ln>
            <a:noFill/>
          </a:ln>
        </p:spPr>
      </p:pic>
      <p:sp>
        <p:nvSpPr>
          <p:cNvPr id="129" name="Google Shape;129;p18"/>
          <p:cNvSpPr/>
          <p:nvPr/>
        </p:nvSpPr>
        <p:spPr>
          <a:xfrm>
            <a:off x="0" y="0"/>
            <a:ext cx="12192000" cy="6858000"/>
          </a:xfrm>
          <a:prstGeom prst="rect">
            <a:avLst/>
          </a:prstGeom>
          <a:solidFill>
            <a:schemeClr val="lt1">
              <a:alpha val="69411"/>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pic>
        <p:nvPicPr>
          <p:cNvPr id="130" name="Google Shape;130;p18"/>
          <p:cNvPicPr preferRelativeResize="0"/>
          <p:nvPr/>
        </p:nvPicPr>
        <p:blipFill rotWithShape="1">
          <a:blip r:embed="rId4">
            <a:alphaModFix/>
          </a:blip>
          <a:srcRect b="0" l="0" r="0" t="0"/>
          <a:stretch/>
        </p:blipFill>
        <p:spPr>
          <a:xfrm>
            <a:off x="5276850" y="826201"/>
            <a:ext cx="1638300" cy="2222500"/>
          </a:xfrm>
          <a:prstGeom prst="rect">
            <a:avLst/>
          </a:prstGeom>
          <a:noFill/>
          <a:ln>
            <a:noFill/>
          </a:ln>
        </p:spPr>
      </p:pic>
      <p:sp>
        <p:nvSpPr>
          <p:cNvPr id="131" name="Google Shape;131;p18"/>
          <p:cNvSpPr txBox="1"/>
          <p:nvPr/>
        </p:nvSpPr>
        <p:spPr>
          <a:xfrm>
            <a:off x="3678381" y="3152001"/>
            <a:ext cx="483523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dk1"/>
                </a:solidFill>
                <a:latin typeface="Arial"/>
                <a:ea typeface="Arial"/>
                <a:cs typeface="Arial"/>
                <a:sym typeface="Arial"/>
              </a:rPr>
              <a:t>FACILITY CASE STUDY</a:t>
            </a:r>
            <a:endParaRPr/>
          </a:p>
        </p:txBody>
      </p:sp>
      <p:sp>
        <p:nvSpPr>
          <p:cNvPr id="132" name="Google Shape;132;p18"/>
          <p:cNvSpPr txBox="1"/>
          <p:nvPr/>
        </p:nvSpPr>
        <p:spPr>
          <a:xfrm>
            <a:off x="3678380" y="4347794"/>
            <a:ext cx="4835100" cy="178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dk1"/>
                </a:solidFill>
              </a:rPr>
              <a:t>Colgate Palmolive (M) Sdn. Bhd.  </a:t>
            </a:r>
            <a:endParaRPr/>
          </a:p>
          <a:p>
            <a:pPr indent="0" lvl="0" marL="0" marR="0" rtl="0" algn="ctr">
              <a:spcBef>
                <a:spcPts val="0"/>
              </a:spcBef>
              <a:spcAft>
                <a:spcPts val="0"/>
              </a:spcAft>
              <a:buNone/>
            </a:pPr>
            <a:r>
              <a:rPr lang="en-US" sz="2500">
                <a:solidFill>
                  <a:schemeClr val="dk1"/>
                </a:solidFill>
              </a:rPr>
              <a:t>Petaling Jaya</a:t>
            </a:r>
            <a:r>
              <a:rPr lang="en-US" sz="2500">
                <a:solidFill>
                  <a:schemeClr val="dk1"/>
                </a:solidFill>
                <a:latin typeface="Arial"/>
                <a:ea typeface="Arial"/>
                <a:cs typeface="Arial"/>
                <a:sym typeface="Arial"/>
              </a:rPr>
              <a:t>, </a:t>
            </a:r>
            <a:r>
              <a:rPr lang="en-US" sz="2500">
                <a:solidFill>
                  <a:schemeClr val="dk1"/>
                </a:solidFill>
              </a:rPr>
              <a:t>Selangor, Malaysia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cxnSp>
        <p:nvCxnSpPr>
          <p:cNvPr id="219" name="Google Shape;219;p27"/>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20" name="Google Shape;220;p27"/>
          <p:cNvSpPr txBox="1"/>
          <p:nvPr/>
        </p:nvSpPr>
        <p:spPr>
          <a:xfrm>
            <a:off x="867350" y="1419025"/>
            <a:ext cx="6582900" cy="5038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Credit 1: Document 90% diversion or better</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CPPJ maintains a monthly waste inventory report detailing specific categories, units of measure, and precise weights for all output.</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All diverted materials (reused/recycled) are sold to authorized vendors, with every transaction validated by official records and invoices.</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Performance is logged monthly in the CPPJ Emission Tracking database, supplemented by a localized spreadsheet for real-time monitoring and follow-up.</a:t>
            </a:r>
            <a:endParaRPr sz="2400">
              <a:solidFill>
                <a:schemeClr val="dk1"/>
              </a:solidFill>
              <a:latin typeface="Calibri"/>
              <a:ea typeface="Calibri"/>
              <a:cs typeface="Calibri"/>
              <a:sym typeface="Calibri"/>
            </a:endParaRPr>
          </a:p>
          <a:p>
            <a:pPr indent="-342900" lvl="0" marL="342900" marR="0" rtl="0" algn="l">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Achieved a 96.02% rolling average diversion rate.</a:t>
            </a:r>
            <a:endParaRPr sz="2400">
              <a:solidFill>
                <a:schemeClr val="dk1"/>
              </a:solidFill>
              <a:latin typeface="Calibri"/>
              <a:ea typeface="Calibri"/>
              <a:cs typeface="Calibri"/>
              <a:sym typeface="Calibri"/>
            </a:endParaRPr>
          </a:p>
        </p:txBody>
      </p:sp>
      <p:sp>
        <p:nvSpPr>
          <p:cNvPr id="221" name="Google Shape;221;p27"/>
          <p:cNvSpPr txBox="1"/>
          <p:nvPr/>
        </p:nvSpPr>
        <p:spPr>
          <a:xfrm>
            <a:off x="1164236" y="524114"/>
            <a:ext cx="971471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Zero Waste Reporting </a:t>
            </a:r>
            <a:endParaRPr/>
          </a:p>
        </p:txBody>
      </p:sp>
      <p:sp>
        <p:nvSpPr>
          <p:cNvPr id="222" name="Google Shape;222;p27"/>
          <p:cNvSpPr txBox="1"/>
          <p:nvPr/>
        </p:nvSpPr>
        <p:spPr>
          <a:xfrm>
            <a:off x="7824283" y="5123193"/>
            <a:ext cx="39645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rPr>
              <a:t>Base year 2024 rolling average 96.02% diversion rate</a:t>
            </a:r>
            <a:endParaRPr i="1" sz="1800">
              <a:solidFill>
                <a:schemeClr val="dk1"/>
              </a:solidFill>
            </a:endParaRPr>
          </a:p>
        </p:txBody>
      </p:sp>
      <p:pic>
        <p:nvPicPr>
          <p:cNvPr id="223" name="Google Shape;223;p27"/>
          <p:cNvPicPr preferRelativeResize="0"/>
          <p:nvPr/>
        </p:nvPicPr>
        <p:blipFill rotWithShape="1">
          <a:blip r:embed="rId3">
            <a:alphaModFix/>
          </a:blip>
          <a:srcRect b="0" l="891" r="0" t="0"/>
          <a:stretch/>
        </p:blipFill>
        <p:spPr>
          <a:xfrm>
            <a:off x="7339956" y="2460968"/>
            <a:ext cx="4753924" cy="2540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cxnSp>
        <p:nvCxnSpPr>
          <p:cNvPr id="228" name="Google Shape;228;p28"/>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29" name="Google Shape;229;p28"/>
          <p:cNvSpPr txBox="1"/>
          <p:nvPr/>
        </p:nvSpPr>
        <p:spPr>
          <a:xfrm>
            <a:off x="867350" y="1482100"/>
            <a:ext cx="6443100" cy="5279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Credit 3: Diversion is 97% – 98.9%</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 significant achievement in waste management focusing on the high-rate diversion of materials from landfills and incineration.</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CPPJ plant maintains an effective strategy for minimizing environmental impact through a comprehensive data collection process.</a:t>
            </a:r>
            <a:endParaRPr sz="2400">
              <a:solidFill>
                <a:schemeClr val="dk1"/>
              </a:solidFill>
              <a:latin typeface="Calibri"/>
              <a:ea typeface="Calibri"/>
              <a:cs typeface="Calibri"/>
              <a:sym typeface="Calibri"/>
            </a:endParaRPr>
          </a:p>
          <a:p>
            <a:pPr indent="-342900" lvl="0" marL="342900" marR="0" rtl="0" algn="l">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Diversion performance is validated by a longitudinal study of data spanning from 2023 to 2025, demonstrating consistent ongoing progress.</a:t>
            </a:r>
            <a:endParaRPr sz="2400">
              <a:solidFill>
                <a:schemeClr val="dk1"/>
              </a:solidFill>
              <a:latin typeface="Calibri"/>
              <a:ea typeface="Calibri"/>
              <a:cs typeface="Calibri"/>
              <a:sym typeface="Calibri"/>
            </a:endParaRPr>
          </a:p>
        </p:txBody>
      </p:sp>
      <p:sp>
        <p:nvSpPr>
          <p:cNvPr id="230" name="Google Shape;230;p28"/>
          <p:cNvSpPr txBox="1"/>
          <p:nvPr/>
        </p:nvSpPr>
        <p:spPr>
          <a:xfrm>
            <a:off x="1164236" y="524114"/>
            <a:ext cx="942437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Diversion (Min. 90%) </a:t>
            </a:r>
            <a:endParaRPr/>
          </a:p>
        </p:txBody>
      </p:sp>
      <p:sp>
        <p:nvSpPr>
          <p:cNvPr id="231" name="Google Shape;231;p28"/>
          <p:cNvSpPr txBox="1"/>
          <p:nvPr/>
        </p:nvSpPr>
        <p:spPr>
          <a:xfrm>
            <a:off x="7788233" y="5105168"/>
            <a:ext cx="39645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rPr>
              <a:t>D</a:t>
            </a:r>
            <a:r>
              <a:rPr i="1" lang="en-US" sz="1800">
                <a:solidFill>
                  <a:schemeClr val="dk1"/>
                </a:solidFill>
              </a:rPr>
              <a:t>iversion tracking sheet</a:t>
            </a:r>
            <a:endParaRPr sz="1800"/>
          </a:p>
        </p:txBody>
      </p:sp>
      <p:pic>
        <p:nvPicPr>
          <p:cNvPr id="232" name="Google Shape;232;p28"/>
          <p:cNvPicPr preferRelativeResize="0"/>
          <p:nvPr/>
        </p:nvPicPr>
        <p:blipFill>
          <a:blip r:embed="rId3">
            <a:alphaModFix/>
          </a:blip>
          <a:stretch>
            <a:fillRect/>
          </a:stretch>
        </p:blipFill>
        <p:spPr>
          <a:xfrm>
            <a:off x="7456300" y="2546925"/>
            <a:ext cx="4628351" cy="2499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cxnSp>
        <p:nvCxnSpPr>
          <p:cNvPr id="237" name="Google Shape;237;p29"/>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38" name="Google Shape;238;p29"/>
          <p:cNvSpPr txBox="1"/>
          <p:nvPr/>
        </p:nvSpPr>
        <p:spPr>
          <a:xfrm>
            <a:off x="1203130" y="1568374"/>
            <a:ext cx="6391500" cy="454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Credit 7.2: Other EPP practices</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Leasing high-value equipment like forklifts allows for seamless return to the manufacturer or resale, avoiding the disposal burdens of direct ownership.</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"Equipment Return Provisions" within lease agreements ensure assets are managed responsibly at the end of their lifecycle.</a:t>
            </a:r>
            <a:endParaRPr sz="2400">
              <a:solidFill>
                <a:schemeClr val="dk1"/>
              </a:solidFill>
              <a:latin typeface="Calibri"/>
              <a:ea typeface="Calibri"/>
              <a:cs typeface="Calibri"/>
              <a:sym typeface="Calibri"/>
            </a:endParaRPr>
          </a:p>
          <a:p>
            <a:pPr indent="-342900" lvl="0" marL="342900" marR="0" rtl="0" algn="l">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This approach minimizes facility waste by shifting the responsibility for long-term equipment disposal back to the supplier.</a:t>
            </a:r>
            <a:endParaRPr sz="2400">
              <a:solidFill>
                <a:schemeClr val="dk1"/>
              </a:solidFill>
              <a:latin typeface="Calibri"/>
              <a:ea typeface="Calibri"/>
              <a:cs typeface="Calibri"/>
              <a:sym typeface="Calibri"/>
            </a:endParaRPr>
          </a:p>
        </p:txBody>
      </p:sp>
      <p:sp>
        <p:nvSpPr>
          <p:cNvPr id="239" name="Google Shape;239;p29"/>
          <p:cNvSpPr txBox="1"/>
          <p:nvPr/>
        </p:nvSpPr>
        <p:spPr>
          <a:xfrm>
            <a:off x="1164236" y="524114"/>
            <a:ext cx="10085005"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Zero Waste Purchasing </a:t>
            </a:r>
            <a:endParaRPr/>
          </a:p>
        </p:txBody>
      </p:sp>
      <p:sp>
        <p:nvSpPr>
          <p:cNvPr id="240" name="Google Shape;240;p29"/>
          <p:cNvSpPr txBox="1"/>
          <p:nvPr/>
        </p:nvSpPr>
        <p:spPr>
          <a:xfrm>
            <a:off x="7594633" y="5096143"/>
            <a:ext cx="39645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rPr>
              <a:t>Leasing forklift used on-site</a:t>
            </a:r>
            <a:endParaRPr/>
          </a:p>
        </p:txBody>
      </p:sp>
      <p:pic>
        <p:nvPicPr>
          <p:cNvPr id="241" name="Google Shape;241;p29"/>
          <p:cNvPicPr preferRelativeResize="0"/>
          <p:nvPr/>
        </p:nvPicPr>
        <p:blipFill>
          <a:blip r:embed="rId3">
            <a:alphaModFix/>
          </a:blip>
          <a:stretch>
            <a:fillRect/>
          </a:stretch>
        </p:blipFill>
        <p:spPr>
          <a:xfrm>
            <a:off x="7814913" y="2361349"/>
            <a:ext cx="3523927" cy="2642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cxnSp>
        <p:nvCxnSpPr>
          <p:cNvPr id="246" name="Google Shape;246;p30"/>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47" name="Google Shape;247;p30"/>
          <p:cNvSpPr txBox="1"/>
          <p:nvPr/>
        </p:nvSpPr>
        <p:spPr>
          <a:xfrm>
            <a:off x="1002875" y="1418125"/>
            <a:ext cx="6855000" cy="5279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Credit 2:  Upper management reviews Zero Waste reports</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Green Team drives the TRUE program by aligning management, staff, contractors, and suppliers toward a shared Zero Waste certification goal.</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We ensure accountability through monthly diversion reviews and quarterly senior audits, with transparent data tracking via Sphera and Google Sheets.</a:t>
            </a:r>
            <a:endParaRPr sz="2400">
              <a:solidFill>
                <a:schemeClr val="dk1"/>
              </a:solidFill>
              <a:latin typeface="Calibri"/>
              <a:ea typeface="Calibri"/>
              <a:cs typeface="Calibri"/>
              <a:sym typeface="Calibri"/>
            </a:endParaRPr>
          </a:p>
          <a:p>
            <a:pPr indent="-342900" lvl="0" marL="342900" marR="0" rtl="0" algn="l">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Regular management updates and site-level feedback allow us to refine strategies and maintain high engagement across the entire operation.</a:t>
            </a:r>
            <a:endParaRPr sz="2400">
              <a:solidFill>
                <a:schemeClr val="dk1"/>
              </a:solidFill>
              <a:latin typeface="Calibri"/>
              <a:ea typeface="Calibri"/>
              <a:cs typeface="Calibri"/>
              <a:sym typeface="Calibri"/>
            </a:endParaRPr>
          </a:p>
        </p:txBody>
      </p:sp>
      <p:sp>
        <p:nvSpPr>
          <p:cNvPr id="248" name="Google Shape;248;p30"/>
          <p:cNvSpPr txBox="1"/>
          <p:nvPr/>
        </p:nvSpPr>
        <p:spPr>
          <a:xfrm>
            <a:off x="1164236" y="524114"/>
            <a:ext cx="714009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Leadership </a:t>
            </a:r>
            <a:endParaRPr/>
          </a:p>
        </p:txBody>
      </p:sp>
      <p:pic>
        <p:nvPicPr>
          <p:cNvPr id="249" name="Google Shape;249;p30"/>
          <p:cNvPicPr preferRelativeResize="0"/>
          <p:nvPr/>
        </p:nvPicPr>
        <p:blipFill>
          <a:blip r:embed="rId3">
            <a:alphaModFix/>
          </a:blip>
          <a:stretch>
            <a:fillRect/>
          </a:stretch>
        </p:blipFill>
        <p:spPr>
          <a:xfrm>
            <a:off x="8075726" y="1418125"/>
            <a:ext cx="3765700" cy="1768625"/>
          </a:xfrm>
          <a:prstGeom prst="rect">
            <a:avLst/>
          </a:prstGeom>
          <a:noFill/>
          <a:ln>
            <a:noFill/>
          </a:ln>
        </p:spPr>
      </p:pic>
      <p:sp>
        <p:nvSpPr>
          <p:cNvPr id="250" name="Google Shape;250;p30"/>
          <p:cNvSpPr txBox="1"/>
          <p:nvPr/>
        </p:nvSpPr>
        <p:spPr>
          <a:xfrm>
            <a:off x="8201400" y="5820725"/>
            <a:ext cx="3409800" cy="70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a:solidFill>
                  <a:schemeClr val="dk1"/>
                </a:solidFill>
              </a:rPr>
              <a:t>EHS report waste diversion to Colgate Global EHS center monthly.</a:t>
            </a:r>
            <a:endParaRPr i="1">
              <a:solidFill>
                <a:schemeClr val="dk1"/>
              </a:solidFill>
            </a:endParaRPr>
          </a:p>
        </p:txBody>
      </p:sp>
      <p:pic>
        <p:nvPicPr>
          <p:cNvPr id="251" name="Google Shape;251;p30" title="{548E6AFF-EC2A-47D6-813F-9B73AAF0C45D} (2).png"/>
          <p:cNvPicPr preferRelativeResize="0"/>
          <p:nvPr/>
        </p:nvPicPr>
        <p:blipFill>
          <a:blip r:embed="rId4">
            <a:alphaModFix/>
          </a:blip>
          <a:stretch>
            <a:fillRect/>
          </a:stretch>
        </p:blipFill>
        <p:spPr>
          <a:xfrm>
            <a:off x="8120225" y="3186750"/>
            <a:ext cx="3721198" cy="2633976"/>
          </a:xfrm>
          <a:prstGeom prst="rect">
            <a:avLst/>
          </a:prstGeom>
          <a:noFill/>
          <a:ln>
            <a:noFill/>
          </a:ln>
        </p:spPr>
      </p:pic>
      <p:sp>
        <p:nvSpPr>
          <p:cNvPr id="252" name="Google Shape;252;p30"/>
          <p:cNvSpPr/>
          <p:nvPr/>
        </p:nvSpPr>
        <p:spPr>
          <a:xfrm>
            <a:off x="9139134" y="4953390"/>
            <a:ext cx="988800" cy="385200"/>
          </a:xfrm>
          <a:prstGeom prst="rect">
            <a:avLst/>
          </a:prstGeom>
          <a:noFill/>
          <a:ln cap="flat" cmpd="sng" w="17925">
            <a:solidFill>
              <a:srgbClr val="00FF00"/>
            </a:solidFill>
            <a:prstDash val="solid"/>
            <a:round/>
            <a:headEnd len="sm" w="sm" type="none"/>
            <a:tailEnd len="sm" w="sm" type="none"/>
          </a:ln>
        </p:spPr>
        <p:txBody>
          <a:bodyPr anchorCtr="0" anchor="ctr" bIns="43025" lIns="43025" spcFirstLastPara="1" rIns="43025" wrap="square" tIns="43025">
            <a:noAutofit/>
          </a:bodyPr>
          <a:lstStyle/>
          <a:p>
            <a:pPr indent="0" lvl="0" marL="0" rtl="0" algn="ctr">
              <a:spcBef>
                <a:spcPts val="0"/>
              </a:spcBef>
              <a:spcAft>
                <a:spcPts val="0"/>
              </a:spcAft>
              <a:buNone/>
            </a:pPr>
            <a:r>
              <a:t/>
            </a:r>
            <a:endParaRPr sz="658"/>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cxnSp>
        <p:nvCxnSpPr>
          <p:cNvPr id="257" name="Google Shape;257;p31"/>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58" name="Google Shape;258;p31"/>
          <p:cNvSpPr txBox="1"/>
          <p:nvPr/>
        </p:nvSpPr>
        <p:spPr>
          <a:xfrm>
            <a:off x="867355" y="1536174"/>
            <a:ext cx="6391500" cy="454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Credit 3: Quarterly communicate with associates about Zero Waste </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Monthly BGTM and EHS meetings provide continuous waste-reduction updates for all staff and management.</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EHS Week offers intensive, in-depth education on minimizing environmental impact and landfill waste.</a:t>
            </a:r>
            <a:endParaRPr sz="2400">
              <a:solidFill>
                <a:schemeClr val="dk1"/>
              </a:solidFill>
              <a:latin typeface="Calibri"/>
              <a:ea typeface="Calibri"/>
              <a:cs typeface="Calibri"/>
              <a:sym typeface="Calibri"/>
            </a:endParaRPr>
          </a:p>
          <a:p>
            <a:pPr indent="-342900" lvl="0" marL="342900" marR="0" rtl="0" algn="l">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The mix of frequent check-ins and an annual deep-dive ensures the Zero Waste message remains a consistent priority.</a:t>
            </a:r>
            <a:endParaRPr sz="2400">
              <a:solidFill>
                <a:schemeClr val="dk1"/>
              </a:solidFill>
              <a:latin typeface="Calibri"/>
              <a:ea typeface="Calibri"/>
              <a:cs typeface="Calibri"/>
              <a:sym typeface="Calibri"/>
            </a:endParaRPr>
          </a:p>
        </p:txBody>
      </p:sp>
      <p:sp>
        <p:nvSpPr>
          <p:cNvPr id="259" name="Google Shape;259;p31"/>
          <p:cNvSpPr txBox="1"/>
          <p:nvPr/>
        </p:nvSpPr>
        <p:spPr>
          <a:xfrm>
            <a:off x="1164236" y="524114"/>
            <a:ext cx="639848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Training </a:t>
            </a:r>
            <a:endParaRPr/>
          </a:p>
        </p:txBody>
      </p:sp>
      <p:sp>
        <p:nvSpPr>
          <p:cNvPr id="260" name="Google Shape;260;p31"/>
          <p:cNvSpPr txBox="1"/>
          <p:nvPr/>
        </p:nvSpPr>
        <p:spPr>
          <a:xfrm>
            <a:off x="7753825" y="5445175"/>
            <a:ext cx="3409800" cy="70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a:solidFill>
                  <a:schemeClr val="dk1"/>
                </a:solidFill>
              </a:rPr>
              <a:t>Communicating True Zero Waste to S&amp;C, Non S&amp;C (Associates Representative) &amp; Management Team</a:t>
            </a:r>
            <a:endParaRPr i="1">
              <a:solidFill>
                <a:schemeClr val="dk1"/>
              </a:solidFill>
            </a:endParaRPr>
          </a:p>
        </p:txBody>
      </p:sp>
      <p:pic>
        <p:nvPicPr>
          <p:cNvPr id="261" name="Google Shape;261;p31"/>
          <p:cNvPicPr preferRelativeResize="0"/>
          <p:nvPr/>
        </p:nvPicPr>
        <p:blipFill rotWithShape="1">
          <a:blip r:embed="rId3">
            <a:alphaModFix/>
          </a:blip>
          <a:srcRect b="13474" l="17695" r="11352" t="45803"/>
          <a:stretch/>
        </p:blipFill>
        <p:spPr>
          <a:xfrm>
            <a:off x="7753825" y="3637525"/>
            <a:ext cx="3345700" cy="1741925"/>
          </a:xfrm>
          <a:prstGeom prst="rect">
            <a:avLst/>
          </a:prstGeom>
          <a:noFill/>
          <a:ln>
            <a:noFill/>
          </a:ln>
        </p:spPr>
      </p:pic>
      <p:pic>
        <p:nvPicPr>
          <p:cNvPr id="262" name="Google Shape;262;p31"/>
          <p:cNvPicPr preferRelativeResize="0"/>
          <p:nvPr/>
        </p:nvPicPr>
        <p:blipFill rotWithShape="1">
          <a:blip r:embed="rId4">
            <a:alphaModFix/>
          </a:blip>
          <a:srcRect b="0" l="0" r="0" t="9551"/>
          <a:stretch/>
        </p:blipFill>
        <p:spPr>
          <a:xfrm>
            <a:off x="7755475" y="1459275"/>
            <a:ext cx="3345701" cy="22238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cxnSp>
        <p:nvCxnSpPr>
          <p:cNvPr id="267" name="Google Shape;267;p32"/>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68" name="Google Shape;268;p32"/>
          <p:cNvSpPr txBox="1"/>
          <p:nvPr/>
        </p:nvSpPr>
        <p:spPr>
          <a:xfrm>
            <a:off x="867349" y="1536175"/>
            <a:ext cx="7183800" cy="424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latin typeface="Calibri"/>
                <a:ea typeface="Calibri"/>
                <a:cs typeface="Calibri"/>
                <a:sym typeface="Calibri"/>
              </a:rPr>
              <a:t>Credit 1: Suppliers eliminate non‐recyclable packaging</a:t>
            </a:r>
            <a:endParaRPr sz="2400">
              <a:latin typeface="Calibri"/>
              <a:ea typeface="Calibri"/>
              <a:cs typeface="Calibri"/>
              <a:sym typeface="Calibri"/>
            </a:endParaRPr>
          </a:p>
          <a:p>
            <a:pPr indent="-406400" lvl="0" marL="342900" marR="0" rtl="0" algn="l">
              <a:spcBef>
                <a:spcPts val="0"/>
              </a:spcBef>
              <a:spcAft>
                <a:spcPts val="0"/>
              </a:spcAft>
              <a:buClr>
                <a:schemeClr val="dk1"/>
              </a:buClr>
              <a:buSzPts val="3400"/>
              <a:buFont typeface="Calibri"/>
              <a:buChar char="•"/>
            </a:pPr>
            <a:r>
              <a:rPr lang="en-US" sz="2400">
                <a:latin typeface="Calibri"/>
                <a:ea typeface="Calibri"/>
                <a:cs typeface="Calibri"/>
                <a:sym typeface="Calibri"/>
              </a:rPr>
              <a:t>Qualified a fully recyclable mono-PE packaging for Softlan ESP 500ml, directly supporting our goal to eliminate plastic waste.</a:t>
            </a:r>
            <a:endParaRPr sz="2400">
              <a:latin typeface="Calibri"/>
              <a:ea typeface="Calibri"/>
              <a:cs typeface="Calibri"/>
              <a:sym typeface="Calibri"/>
            </a:endParaRPr>
          </a:p>
          <a:p>
            <a:pPr indent="-406400" lvl="0" marL="342900" marR="0" rtl="0" algn="l">
              <a:spcBef>
                <a:spcPts val="0"/>
              </a:spcBef>
              <a:spcAft>
                <a:spcPts val="0"/>
              </a:spcAft>
              <a:buClr>
                <a:schemeClr val="dk1"/>
              </a:buClr>
              <a:buSzPts val="3400"/>
              <a:buFont typeface="Calibri"/>
              <a:buChar char="•"/>
            </a:pPr>
            <a:r>
              <a:rPr lang="en-US" sz="2400">
                <a:latin typeface="Calibri"/>
                <a:ea typeface="Calibri"/>
                <a:cs typeface="Calibri"/>
                <a:sym typeface="Calibri"/>
              </a:rPr>
              <a:t>Partnered with vendors to conduct in-house seal integrity and burst pressure tests, ensuring the new material meets all supply chain durability standards.</a:t>
            </a:r>
            <a:endParaRPr sz="2400">
              <a:latin typeface="Calibri"/>
              <a:ea typeface="Calibri"/>
              <a:cs typeface="Calibri"/>
              <a:sym typeface="Calibri"/>
            </a:endParaRPr>
          </a:p>
          <a:p>
            <a:pPr indent="-406400" lvl="0" marL="342900" marR="0" rtl="0" algn="l">
              <a:spcBef>
                <a:spcPts val="0"/>
              </a:spcBef>
              <a:spcAft>
                <a:spcPts val="0"/>
              </a:spcAft>
              <a:buClr>
                <a:schemeClr val="dk1"/>
              </a:buClr>
              <a:buSzPts val="3400"/>
              <a:buFont typeface="Calibri"/>
              <a:buChar char="•"/>
            </a:pPr>
            <a:r>
              <a:rPr lang="en-US" sz="2400">
                <a:latin typeface="Calibri"/>
                <a:ea typeface="Calibri"/>
                <a:cs typeface="Calibri"/>
                <a:sym typeface="Calibri"/>
              </a:rPr>
              <a:t>Proven durability reduced product rejections and packaging damage, effectively eliminating both material and liquid waste in a single initiative.</a:t>
            </a:r>
            <a:endParaRPr sz="2400">
              <a:latin typeface="Calibri"/>
              <a:ea typeface="Calibri"/>
              <a:cs typeface="Calibri"/>
              <a:sym typeface="Calibri"/>
            </a:endParaRPr>
          </a:p>
        </p:txBody>
      </p:sp>
      <p:sp>
        <p:nvSpPr>
          <p:cNvPr id="269" name="Google Shape;269;p32"/>
          <p:cNvSpPr txBox="1"/>
          <p:nvPr/>
        </p:nvSpPr>
        <p:spPr>
          <a:xfrm>
            <a:off x="1164236" y="524114"/>
            <a:ext cx="1005114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Upstream Management </a:t>
            </a:r>
            <a:endParaRPr/>
          </a:p>
        </p:txBody>
      </p:sp>
      <p:sp>
        <p:nvSpPr>
          <p:cNvPr id="270" name="Google Shape;270;p32"/>
          <p:cNvSpPr txBox="1"/>
          <p:nvPr/>
        </p:nvSpPr>
        <p:spPr>
          <a:xfrm>
            <a:off x="8136608" y="4844118"/>
            <a:ext cx="39645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rPr>
              <a:t>To repeat test after center seal condition is restored.</a:t>
            </a:r>
            <a:endParaRPr/>
          </a:p>
        </p:txBody>
      </p:sp>
      <p:grpSp>
        <p:nvGrpSpPr>
          <p:cNvPr id="271" name="Google Shape;271;p32"/>
          <p:cNvGrpSpPr/>
          <p:nvPr/>
        </p:nvGrpSpPr>
        <p:grpSpPr>
          <a:xfrm>
            <a:off x="8136588" y="1536182"/>
            <a:ext cx="3740001" cy="3161280"/>
            <a:chOff x="3442775" y="999325"/>
            <a:chExt cx="4675001" cy="3951600"/>
          </a:xfrm>
        </p:grpSpPr>
        <p:grpSp>
          <p:nvGrpSpPr>
            <p:cNvPr id="272" name="Google Shape;272;p32"/>
            <p:cNvGrpSpPr/>
            <p:nvPr/>
          </p:nvGrpSpPr>
          <p:grpSpPr>
            <a:xfrm>
              <a:off x="3442775" y="1301100"/>
              <a:ext cx="4675001" cy="3649825"/>
              <a:chOff x="4238054" y="1296115"/>
              <a:chExt cx="4329506" cy="3584585"/>
            </a:xfrm>
          </p:grpSpPr>
          <p:pic>
            <p:nvPicPr>
              <p:cNvPr id="273" name="Google Shape;273;p32"/>
              <p:cNvPicPr preferRelativeResize="0"/>
              <p:nvPr/>
            </p:nvPicPr>
            <p:blipFill rotWithShape="1">
              <a:blip r:embed="rId3">
                <a:alphaModFix/>
              </a:blip>
              <a:srcRect b="4322" l="0" r="0" t="11097"/>
              <a:stretch/>
            </p:blipFill>
            <p:spPr>
              <a:xfrm rot="-5400000">
                <a:off x="4610514" y="923654"/>
                <a:ext cx="3584585" cy="4329506"/>
              </a:xfrm>
              <a:prstGeom prst="rect">
                <a:avLst/>
              </a:prstGeom>
              <a:noFill/>
              <a:ln>
                <a:noFill/>
              </a:ln>
            </p:spPr>
          </p:pic>
          <p:sp>
            <p:nvSpPr>
              <p:cNvPr id="274" name="Google Shape;274;p32"/>
              <p:cNvSpPr txBox="1"/>
              <p:nvPr/>
            </p:nvSpPr>
            <p:spPr>
              <a:xfrm>
                <a:off x="4369800" y="4536900"/>
                <a:ext cx="757500" cy="343800"/>
              </a:xfrm>
              <a:prstGeom prst="rect">
                <a:avLst/>
              </a:prstGeom>
              <a:solidFill>
                <a:srgbClr val="FFFF00"/>
              </a:solidFill>
              <a:ln>
                <a:noFill/>
              </a:ln>
            </p:spPr>
            <p:txBody>
              <a:bodyPr anchorCtr="0" anchor="t" bIns="73150" lIns="73150" spcFirstLastPara="1" rIns="73150" wrap="square" tIns="73150">
                <a:noAutofit/>
              </a:bodyPr>
              <a:lstStyle/>
              <a:p>
                <a:pPr indent="0" lvl="0" marL="0" rtl="0" algn="ctr">
                  <a:spcBef>
                    <a:spcPts val="0"/>
                  </a:spcBef>
                  <a:spcAft>
                    <a:spcPts val="0"/>
                  </a:spcAft>
                  <a:buNone/>
                </a:pPr>
                <a:r>
                  <a:rPr lang="en-US" sz="799">
                    <a:solidFill>
                      <a:srgbClr val="595959"/>
                    </a:solidFill>
                  </a:rPr>
                  <a:t>Control</a:t>
                </a:r>
                <a:endParaRPr sz="799">
                  <a:solidFill>
                    <a:srgbClr val="595959"/>
                  </a:solidFill>
                </a:endParaRPr>
              </a:p>
            </p:txBody>
          </p:sp>
          <p:sp>
            <p:nvSpPr>
              <p:cNvPr id="275" name="Google Shape;275;p32"/>
              <p:cNvSpPr txBox="1"/>
              <p:nvPr/>
            </p:nvSpPr>
            <p:spPr>
              <a:xfrm>
                <a:off x="5519000" y="4536900"/>
                <a:ext cx="757500" cy="343800"/>
              </a:xfrm>
              <a:prstGeom prst="rect">
                <a:avLst/>
              </a:prstGeom>
              <a:solidFill>
                <a:srgbClr val="FFFFFF"/>
              </a:solidFill>
              <a:ln>
                <a:noFill/>
              </a:ln>
            </p:spPr>
            <p:txBody>
              <a:bodyPr anchorCtr="0" anchor="t" bIns="73150" lIns="73150" spcFirstLastPara="1" rIns="73150" wrap="square" tIns="73150">
                <a:noAutofit/>
              </a:bodyPr>
              <a:lstStyle/>
              <a:p>
                <a:pPr indent="0" lvl="0" marL="0" rtl="0" algn="ctr">
                  <a:spcBef>
                    <a:spcPts val="0"/>
                  </a:spcBef>
                  <a:spcAft>
                    <a:spcPts val="0"/>
                  </a:spcAft>
                  <a:buNone/>
                </a:pPr>
                <a:r>
                  <a:rPr lang="en-US" sz="799">
                    <a:solidFill>
                      <a:srgbClr val="595959"/>
                    </a:solidFill>
                  </a:rPr>
                  <a:t>Sample 1</a:t>
                </a:r>
                <a:endParaRPr sz="799">
                  <a:solidFill>
                    <a:srgbClr val="595959"/>
                  </a:solidFill>
                </a:endParaRPr>
              </a:p>
            </p:txBody>
          </p:sp>
          <p:sp>
            <p:nvSpPr>
              <p:cNvPr id="276" name="Google Shape;276;p32"/>
              <p:cNvSpPr txBox="1"/>
              <p:nvPr/>
            </p:nvSpPr>
            <p:spPr>
              <a:xfrm>
                <a:off x="6668200" y="4536900"/>
                <a:ext cx="757500" cy="343800"/>
              </a:xfrm>
              <a:prstGeom prst="rect">
                <a:avLst/>
              </a:prstGeom>
              <a:solidFill>
                <a:srgbClr val="FFFFFF"/>
              </a:solidFill>
              <a:ln>
                <a:noFill/>
              </a:ln>
            </p:spPr>
            <p:txBody>
              <a:bodyPr anchorCtr="0" anchor="t" bIns="73150" lIns="73150" spcFirstLastPara="1" rIns="73150" wrap="square" tIns="73150">
                <a:noAutofit/>
              </a:bodyPr>
              <a:lstStyle/>
              <a:p>
                <a:pPr indent="0" lvl="0" marL="0" rtl="0" algn="ctr">
                  <a:spcBef>
                    <a:spcPts val="0"/>
                  </a:spcBef>
                  <a:spcAft>
                    <a:spcPts val="0"/>
                  </a:spcAft>
                  <a:buNone/>
                </a:pPr>
                <a:r>
                  <a:rPr lang="en-US" sz="799">
                    <a:solidFill>
                      <a:srgbClr val="595959"/>
                    </a:solidFill>
                  </a:rPr>
                  <a:t>Sample 2</a:t>
                </a:r>
                <a:endParaRPr sz="799">
                  <a:solidFill>
                    <a:srgbClr val="595959"/>
                  </a:solidFill>
                </a:endParaRPr>
              </a:p>
            </p:txBody>
          </p:sp>
          <p:sp>
            <p:nvSpPr>
              <p:cNvPr id="277" name="Google Shape;277;p32"/>
              <p:cNvSpPr txBox="1"/>
              <p:nvPr/>
            </p:nvSpPr>
            <p:spPr>
              <a:xfrm>
                <a:off x="7707750" y="4536900"/>
                <a:ext cx="757500" cy="343800"/>
              </a:xfrm>
              <a:prstGeom prst="rect">
                <a:avLst/>
              </a:prstGeom>
              <a:solidFill>
                <a:srgbClr val="FFFFFF"/>
              </a:solidFill>
              <a:ln>
                <a:noFill/>
              </a:ln>
            </p:spPr>
            <p:txBody>
              <a:bodyPr anchorCtr="0" anchor="t" bIns="73150" lIns="73150" spcFirstLastPara="1" rIns="73150" wrap="square" tIns="73150">
                <a:noAutofit/>
              </a:bodyPr>
              <a:lstStyle/>
              <a:p>
                <a:pPr indent="0" lvl="0" marL="0" rtl="0" algn="ctr">
                  <a:spcBef>
                    <a:spcPts val="0"/>
                  </a:spcBef>
                  <a:spcAft>
                    <a:spcPts val="0"/>
                  </a:spcAft>
                  <a:buNone/>
                </a:pPr>
                <a:r>
                  <a:rPr lang="en-US" sz="799">
                    <a:solidFill>
                      <a:srgbClr val="595959"/>
                    </a:solidFill>
                  </a:rPr>
                  <a:t>Sample 3</a:t>
                </a:r>
                <a:endParaRPr sz="799">
                  <a:solidFill>
                    <a:srgbClr val="595959"/>
                  </a:solidFill>
                </a:endParaRPr>
              </a:p>
            </p:txBody>
          </p:sp>
          <p:sp>
            <p:nvSpPr>
              <p:cNvPr id="278" name="Google Shape;278;p32"/>
              <p:cNvSpPr/>
              <p:nvPr/>
            </p:nvSpPr>
            <p:spPr>
              <a:xfrm>
                <a:off x="6912300" y="1815076"/>
                <a:ext cx="329100" cy="2685900"/>
              </a:xfrm>
              <a:prstGeom prst="roundRect">
                <a:avLst>
                  <a:gd fmla="val 16667" name="adj"/>
                </a:avLst>
              </a:prstGeom>
              <a:noFill/>
              <a:ln cap="flat" cmpd="sng" w="30475">
                <a:solidFill>
                  <a:srgbClr val="FFFF00"/>
                </a:solidFill>
                <a:prstDash val="solid"/>
                <a:round/>
                <a:headEnd len="sm" w="sm" type="none"/>
                <a:tailEnd len="sm" w="sm" type="none"/>
              </a:ln>
            </p:spPr>
            <p:txBody>
              <a:bodyPr anchorCtr="0" anchor="ctr" bIns="73150" lIns="73150" spcFirstLastPara="1" rIns="73150" wrap="square" tIns="73150">
                <a:noAutofit/>
              </a:bodyPr>
              <a:lstStyle/>
              <a:p>
                <a:pPr indent="0" lvl="0" marL="0" rtl="0" algn="ctr">
                  <a:spcBef>
                    <a:spcPts val="0"/>
                  </a:spcBef>
                  <a:spcAft>
                    <a:spcPts val="0"/>
                  </a:spcAft>
                  <a:buNone/>
                </a:pPr>
                <a:r>
                  <a:t/>
                </a:r>
                <a:endParaRPr sz="1119"/>
              </a:p>
            </p:txBody>
          </p:sp>
          <p:sp>
            <p:nvSpPr>
              <p:cNvPr id="279" name="Google Shape;279;p32"/>
              <p:cNvSpPr/>
              <p:nvPr/>
            </p:nvSpPr>
            <p:spPr>
              <a:xfrm>
                <a:off x="7921950" y="1851001"/>
                <a:ext cx="329100" cy="2685900"/>
              </a:xfrm>
              <a:prstGeom prst="roundRect">
                <a:avLst>
                  <a:gd fmla="val 16667" name="adj"/>
                </a:avLst>
              </a:prstGeom>
              <a:noFill/>
              <a:ln cap="flat" cmpd="sng" w="30475">
                <a:solidFill>
                  <a:srgbClr val="FFFF00"/>
                </a:solidFill>
                <a:prstDash val="solid"/>
                <a:round/>
                <a:headEnd len="sm" w="sm" type="none"/>
                <a:tailEnd len="sm" w="sm" type="none"/>
              </a:ln>
            </p:spPr>
            <p:txBody>
              <a:bodyPr anchorCtr="0" anchor="ctr" bIns="73150" lIns="73150" spcFirstLastPara="1" rIns="73150" wrap="square" tIns="73150">
                <a:noAutofit/>
              </a:bodyPr>
              <a:lstStyle/>
              <a:p>
                <a:pPr indent="0" lvl="0" marL="0" rtl="0" algn="ctr">
                  <a:spcBef>
                    <a:spcPts val="0"/>
                  </a:spcBef>
                  <a:spcAft>
                    <a:spcPts val="0"/>
                  </a:spcAft>
                  <a:buNone/>
                </a:pPr>
                <a:r>
                  <a:t/>
                </a:r>
                <a:endParaRPr sz="1119"/>
              </a:p>
            </p:txBody>
          </p:sp>
          <p:sp>
            <p:nvSpPr>
              <p:cNvPr id="280" name="Google Shape;280;p32"/>
              <p:cNvSpPr/>
              <p:nvPr/>
            </p:nvSpPr>
            <p:spPr>
              <a:xfrm>
                <a:off x="5973709" y="1745463"/>
                <a:ext cx="329100" cy="2685900"/>
              </a:xfrm>
              <a:prstGeom prst="roundRect">
                <a:avLst>
                  <a:gd fmla="val 16667" name="adj"/>
                </a:avLst>
              </a:prstGeom>
              <a:noFill/>
              <a:ln cap="flat" cmpd="sng" w="30475">
                <a:solidFill>
                  <a:srgbClr val="FFFF00"/>
                </a:solidFill>
                <a:prstDash val="solid"/>
                <a:round/>
                <a:headEnd len="sm" w="sm" type="none"/>
                <a:tailEnd len="sm" w="sm" type="none"/>
              </a:ln>
            </p:spPr>
            <p:txBody>
              <a:bodyPr anchorCtr="0" anchor="ctr" bIns="73150" lIns="73150" spcFirstLastPara="1" rIns="73150" wrap="square" tIns="73150">
                <a:noAutofit/>
              </a:bodyPr>
              <a:lstStyle/>
              <a:p>
                <a:pPr indent="0" lvl="0" marL="0" rtl="0" algn="ctr">
                  <a:spcBef>
                    <a:spcPts val="0"/>
                  </a:spcBef>
                  <a:spcAft>
                    <a:spcPts val="0"/>
                  </a:spcAft>
                  <a:buNone/>
                </a:pPr>
                <a:r>
                  <a:t/>
                </a:r>
                <a:endParaRPr sz="1119"/>
              </a:p>
            </p:txBody>
          </p:sp>
        </p:grpSp>
        <p:sp>
          <p:nvSpPr>
            <p:cNvPr id="281" name="Google Shape;281;p32"/>
            <p:cNvSpPr/>
            <p:nvPr/>
          </p:nvSpPr>
          <p:spPr>
            <a:xfrm rot="3698268">
              <a:off x="5052641" y="1500518"/>
              <a:ext cx="663097" cy="124431"/>
            </a:xfrm>
            <a:prstGeom prst="rightArrow">
              <a:avLst>
                <a:gd fmla="val 50000" name="adj1"/>
                <a:gd fmla="val 254012" name="adj2"/>
              </a:avLst>
            </a:prstGeom>
            <a:solidFill>
              <a:srgbClr val="FF0000"/>
            </a:solidFill>
            <a:ln cap="flat" cmpd="sng" w="15250">
              <a:solidFill>
                <a:srgbClr val="FFFF00"/>
              </a:solidFill>
              <a:prstDash val="solid"/>
              <a:round/>
              <a:headEnd len="sm" w="sm" type="none"/>
              <a:tailEnd len="sm" w="sm" type="none"/>
            </a:ln>
          </p:spPr>
          <p:txBody>
            <a:bodyPr anchorCtr="0" anchor="ctr" bIns="73150" lIns="73150" spcFirstLastPara="1" rIns="73150" wrap="square" tIns="73150">
              <a:noAutofit/>
            </a:bodyPr>
            <a:lstStyle/>
            <a:p>
              <a:pPr indent="0" lvl="0" marL="0" rtl="0" algn="ctr">
                <a:spcBef>
                  <a:spcPts val="0"/>
                </a:spcBef>
                <a:spcAft>
                  <a:spcPts val="0"/>
                </a:spcAft>
                <a:buNone/>
              </a:pPr>
              <a:r>
                <a:t/>
              </a:r>
              <a:endParaRPr sz="1119"/>
            </a:p>
          </p:txBody>
        </p:sp>
        <p:sp>
          <p:nvSpPr>
            <p:cNvPr id="282" name="Google Shape;282;p32"/>
            <p:cNvSpPr txBox="1"/>
            <p:nvPr/>
          </p:nvSpPr>
          <p:spPr>
            <a:xfrm>
              <a:off x="4673825" y="999325"/>
              <a:ext cx="922500" cy="242100"/>
            </a:xfrm>
            <a:prstGeom prst="rect">
              <a:avLst/>
            </a:prstGeom>
            <a:noFill/>
            <a:ln>
              <a:noFill/>
            </a:ln>
          </p:spPr>
          <p:txBody>
            <a:bodyPr anchorCtr="0" anchor="ctr" bIns="73150" lIns="73150" spcFirstLastPara="1" rIns="73150" wrap="square" tIns="73150">
              <a:noAutofit/>
            </a:bodyPr>
            <a:lstStyle/>
            <a:p>
              <a:pPr indent="0" lvl="0" marL="0" rtl="0" algn="l">
                <a:spcBef>
                  <a:spcPts val="0"/>
                </a:spcBef>
                <a:spcAft>
                  <a:spcPts val="0"/>
                </a:spcAft>
                <a:buNone/>
              </a:pPr>
              <a:r>
                <a:rPr b="1" lang="en-US" sz="879">
                  <a:solidFill>
                    <a:srgbClr val="FF0000"/>
                  </a:solidFill>
                </a:rPr>
                <a:t>Leakages</a:t>
              </a:r>
              <a:endParaRPr b="1" sz="879">
                <a:solidFill>
                  <a:srgbClr val="FF0000"/>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cxnSp>
        <p:nvCxnSpPr>
          <p:cNvPr id="287" name="Google Shape;287;p33"/>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88" name="Google Shape;288;p33"/>
          <p:cNvSpPr txBox="1"/>
          <p:nvPr/>
        </p:nvSpPr>
        <p:spPr>
          <a:xfrm>
            <a:off x="867350" y="1536175"/>
            <a:ext cx="6990600" cy="4171200"/>
          </a:xfrm>
          <a:prstGeom prst="rect">
            <a:avLst/>
          </a:prstGeom>
          <a:noFill/>
          <a:ln>
            <a:noFill/>
          </a:ln>
        </p:spPr>
        <p:txBody>
          <a:bodyPr anchorCtr="0" anchor="t" bIns="45700" lIns="91425" spcFirstLastPara="1" rIns="91425" wrap="square" tIns="45700">
            <a:spAutoFit/>
          </a:bodyPr>
          <a:lstStyle/>
          <a:p>
            <a:pPr indent="0" lvl="0" marL="0" marR="0" rtl="0" algn="l">
              <a:spcBef>
                <a:spcPts val="1000"/>
              </a:spcBef>
              <a:spcAft>
                <a:spcPts val="0"/>
              </a:spcAft>
              <a:buNone/>
            </a:pPr>
            <a:r>
              <a:rPr lang="en-US" sz="2400">
                <a:solidFill>
                  <a:schemeClr val="dk1"/>
                </a:solidFill>
                <a:latin typeface="Calibri"/>
                <a:ea typeface="Calibri"/>
                <a:cs typeface="Calibri"/>
                <a:sym typeface="Calibri"/>
              </a:rPr>
              <a:t>Credit 5: Collect From Employees and Customers</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We empower employees to dispose of household waste responsibly by providing on-site infrastructure they may lack at home.</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Dedicated collection bins are now available for hazardous "Universal Waste," specifically targeting batteries and electronic waste.</a:t>
            </a:r>
            <a:endParaRPr sz="2400">
              <a:solidFill>
                <a:schemeClr val="dk1"/>
              </a:solidFill>
              <a:latin typeface="Calibri"/>
              <a:ea typeface="Calibri"/>
              <a:cs typeface="Calibri"/>
              <a:sym typeface="Calibri"/>
            </a:endParaRPr>
          </a:p>
          <a:p>
            <a:pPr indent="-342900" lvl="0" marL="342900" marR="0" rtl="0" algn="l">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We have launched site-wide communications to ensure all staff are aware of these disposal opportunities and how to use them correctly.</a:t>
            </a:r>
            <a:endParaRPr sz="2400">
              <a:solidFill>
                <a:schemeClr val="dk1"/>
              </a:solidFill>
              <a:latin typeface="Calibri"/>
              <a:ea typeface="Calibri"/>
              <a:cs typeface="Calibri"/>
              <a:sym typeface="Calibri"/>
            </a:endParaRPr>
          </a:p>
        </p:txBody>
      </p:sp>
      <p:sp>
        <p:nvSpPr>
          <p:cNvPr id="289" name="Google Shape;289;p33"/>
          <p:cNvSpPr txBox="1"/>
          <p:nvPr/>
        </p:nvSpPr>
        <p:spPr>
          <a:xfrm>
            <a:off x="1164236" y="524114"/>
            <a:ext cx="10618613" cy="6617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700">
                <a:solidFill>
                  <a:schemeClr val="accent1"/>
                </a:solidFill>
                <a:latin typeface="Arial"/>
                <a:ea typeface="Arial"/>
                <a:cs typeface="Arial"/>
                <a:sym typeface="Arial"/>
              </a:rPr>
              <a:t>Credit category: Hazardous Waste Prevention </a:t>
            </a:r>
            <a:endParaRPr/>
          </a:p>
        </p:txBody>
      </p:sp>
      <p:sp>
        <p:nvSpPr>
          <p:cNvPr id="290" name="Google Shape;290;p33"/>
          <p:cNvSpPr txBox="1"/>
          <p:nvPr/>
        </p:nvSpPr>
        <p:spPr>
          <a:xfrm>
            <a:off x="8207402" y="5707375"/>
            <a:ext cx="3170700" cy="64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800">
                <a:solidFill>
                  <a:schemeClr val="dk1"/>
                </a:solidFill>
              </a:rPr>
              <a:t>R</a:t>
            </a:r>
            <a:r>
              <a:rPr i="1" lang="en-US" sz="1800">
                <a:solidFill>
                  <a:schemeClr val="dk1"/>
                </a:solidFill>
              </a:rPr>
              <a:t>ecycled</a:t>
            </a:r>
            <a:r>
              <a:rPr i="1" lang="en-US" sz="1800">
                <a:solidFill>
                  <a:schemeClr val="dk1"/>
                </a:solidFill>
              </a:rPr>
              <a:t> battery bin at Commercial Building</a:t>
            </a:r>
            <a:endParaRPr/>
          </a:p>
        </p:txBody>
      </p:sp>
      <p:pic>
        <p:nvPicPr>
          <p:cNvPr id="291" name="Google Shape;291;p33"/>
          <p:cNvPicPr preferRelativeResize="0"/>
          <p:nvPr/>
        </p:nvPicPr>
        <p:blipFill rotWithShape="1">
          <a:blip r:embed="rId3">
            <a:alphaModFix/>
          </a:blip>
          <a:srcRect b="6811" l="28855" r="21375" t="45222"/>
          <a:stretch/>
        </p:blipFill>
        <p:spPr>
          <a:xfrm>
            <a:off x="8207408" y="1626001"/>
            <a:ext cx="3067750" cy="3944325"/>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cxnSp>
        <p:nvCxnSpPr>
          <p:cNvPr id="296" name="Google Shape;296;p34"/>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97" name="Google Shape;297;p34"/>
          <p:cNvSpPr txBox="1"/>
          <p:nvPr/>
        </p:nvSpPr>
        <p:spPr>
          <a:xfrm>
            <a:off x="698325" y="1475100"/>
            <a:ext cx="7385100" cy="454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Credit 1:  Upcycle non‐traditional recyclable materials</a:t>
            </a:r>
            <a:endParaRPr sz="2400">
              <a:solidFill>
                <a:schemeClr val="dk1"/>
              </a:solidFill>
              <a:latin typeface="Calibri"/>
              <a:ea typeface="Calibri"/>
              <a:cs typeface="Calibri"/>
              <a:sym typeface="Calibri"/>
            </a:endParaRPr>
          </a:p>
          <a:p>
            <a:pPr indent="-342900" lvl="0" marL="342900" marR="0" rtl="0" algn="l">
              <a:lnSpc>
                <a:spcPct val="100000"/>
              </a:lnSpc>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Repurposed surplus LMDO square hollow bars (previously considered scrap) to fabricate custom crossover stairs for the production line.</a:t>
            </a:r>
            <a:endParaRPr sz="2400">
              <a:solidFill>
                <a:schemeClr val="dk1"/>
              </a:solidFill>
              <a:latin typeface="Calibri"/>
              <a:ea typeface="Calibri"/>
              <a:cs typeface="Calibri"/>
              <a:sym typeface="Calibri"/>
            </a:endParaRPr>
          </a:p>
          <a:p>
            <a:pPr indent="-342900" lvl="0" marL="342900" marR="0" rtl="0" algn="l">
              <a:lnSpc>
                <a:spcPct val="100000"/>
              </a:lnSpc>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Minimized environmental impact by diverting metal from the waste stream and eliminating the carbon footprint associated with manufacturing and transporting new equipment.</a:t>
            </a:r>
            <a:endParaRPr sz="2400">
              <a:solidFill>
                <a:schemeClr val="dk1"/>
              </a:solidFill>
              <a:latin typeface="Calibri"/>
              <a:ea typeface="Calibri"/>
              <a:cs typeface="Calibri"/>
              <a:sym typeface="Calibri"/>
            </a:endParaRPr>
          </a:p>
          <a:p>
            <a:pPr indent="-342900" lvl="0" marL="342900" marR="0" rtl="0" algn="l">
              <a:lnSpc>
                <a:spcPct val="100000"/>
              </a:lnSpc>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Achieved significant savings by avoiding new capital expenditures while enhancing on-site safety through internal resourcefulness.</a:t>
            </a:r>
            <a:endParaRPr sz="2400">
              <a:solidFill>
                <a:schemeClr val="dk1"/>
              </a:solidFill>
              <a:latin typeface="Calibri"/>
              <a:ea typeface="Calibri"/>
              <a:cs typeface="Calibri"/>
              <a:sym typeface="Calibri"/>
            </a:endParaRPr>
          </a:p>
        </p:txBody>
      </p:sp>
      <p:sp>
        <p:nvSpPr>
          <p:cNvPr id="298" name="Google Shape;298;p34"/>
          <p:cNvSpPr txBox="1"/>
          <p:nvPr/>
        </p:nvSpPr>
        <p:spPr>
          <a:xfrm>
            <a:off x="1164236" y="524114"/>
            <a:ext cx="699582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Innovation </a:t>
            </a:r>
            <a:endParaRPr/>
          </a:p>
        </p:txBody>
      </p:sp>
      <p:pic>
        <p:nvPicPr>
          <p:cNvPr id="299" name="Google Shape;299;p34"/>
          <p:cNvPicPr preferRelativeResize="0"/>
          <p:nvPr/>
        </p:nvPicPr>
        <p:blipFill>
          <a:blip r:embed="rId3">
            <a:alphaModFix/>
          </a:blip>
          <a:stretch>
            <a:fillRect/>
          </a:stretch>
        </p:blipFill>
        <p:spPr>
          <a:xfrm>
            <a:off x="8160053" y="1475100"/>
            <a:ext cx="3034526" cy="3709649"/>
          </a:xfrm>
          <a:prstGeom prst="rect">
            <a:avLst/>
          </a:prstGeom>
          <a:noFill/>
          <a:ln cap="flat" cmpd="sng" w="15325">
            <a:solidFill>
              <a:schemeClr val="dk1"/>
            </a:solidFill>
            <a:prstDash val="solid"/>
            <a:round/>
            <a:headEnd len="sm" w="sm" type="none"/>
            <a:tailEnd len="sm" w="sm" type="none"/>
          </a:ln>
        </p:spPr>
      </p:pic>
      <p:sp>
        <p:nvSpPr>
          <p:cNvPr id="300" name="Google Shape;300;p34"/>
          <p:cNvSpPr/>
          <p:nvPr/>
        </p:nvSpPr>
        <p:spPr>
          <a:xfrm>
            <a:off x="9656352" y="3020467"/>
            <a:ext cx="835800" cy="1581600"/>
          </a:xfrm>
          <a:prstGeom prst="ellipse">
            <a:avLst/>
          </a:prstGeom>
          <a:noFill/>
          <a:ln cap="flat" cmpd="sng" w="108550">
            <a:solidFill>
              <a:srgbClr val="FFFF00"/>
            </a:solidFill>
            <a:prstDash val="solid"/>
            <a:round/>
            <a:headEnd len="sm" w="sm" type="none"/>
            <a:tailEnd len="sm" w="sm" type="none"/>
          </a:ln>
        </p:spPr>
        <p:txBody>
          <a:bodyPr anchorCtr="0" anchor="ctr" bIns="130225" lIns="130225" spcFirstLastPara="1" rIns="130225" wrap="square" tIns="130225">
            <a:noAutofit/>
          </a:bodyPr>
          <a:lstStyle/>
          <a:p>
            <a:pPr indent="0" lvl="0" marL="0" rtl="0" algn="ctr">
              <a:spcBef>
                <a:spcPts val="0"/>
              </a:spcBef>
              <a:spcAft>
                <a:spcPts val="0"/>
              </a:spcAft>
              <a:buNone/>
            </a:pPr>
            <a:r>
              <a:t/>
            </a:r>
            <a:endParaRPr sz="1994"/>
          </a:p>
        </p:txBody>
      </p:sp>
      <p:sp>
        <p:nvSpPr>
          <p:cNvPr id="301" name="Google Shape;301;p34"/>
          <p:cNvSpPr txBox="1"/>
          <p:nvPr/>
        </p:nvSpPr>
        <p:spPr>
          <a:xfrm>
            <a:off x="8091964" y="5301850"/>
            <a:ext cx="31707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rPr>
              <a:t>Crossover stair</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35"/>
          <p:cNvPicPr preferRelativeResize="0"/>
          <p:nvPr/>
        </p:nvPicPr>
        <p:blipFill rotWithShape="1">
          <a:blip r:embed="rId3">
            <a:alphaModFix/>
          </a:blip>
          <a:srcRect b="7798" l="0" r="0" t="7798"/>
          <a:stretch/>
        </p:blipFill>
        <p:spPr>
          <a:xfrm>
            <a:off x="0" y="0"/>
            <a:ext cx="12192003" cy="6858000"/>
          </a:xfrm>
          <a:prstGeom prst="rect">
            <a:avLst/>
          </a:prstGeom>
          <a:solidFill>
            <a:schemeClr val="lt1"/>
          </a:solidFill>
          <a:ln>
            <a:noFill/>
          </a:ln>
        </p:spPr>
      </p:pic>
      <p:sp>
        <p:nvSpPr>
          <p:cNvPr id="308" name="Google Shape;308;p35"/>
          <p:cNvSpPr/>
          <p:nvPr/>
        </p:nvSpPr>
        <p:spPr>
          <a:xfrm>
            <a:off x="135175" y="0"/>
            <a:ext cx="12192000" cy="6858000"/>
          </a:xfrm>
          <a:prstGeom prst="rect">
            <a:avLst/>
          </a:prstGeom>
          <a:solidFill>
            <a:schemeClr val="accent1">
              <a:alpha val="81180"/>
            </a:schemeClr>
          </a:solidFill>
          <a:ln>
            <a:noFill/>
          </a:ln>
        </p:spPr>
        <p:txBody>
          <a:bodyPr anchorCtr="0" anchor="ctr" bIns="45700" lIns="91425" spcFirstLastPara="1" rIns="91425" wrap="square" tIns="45700">
            <a:noAutofit/>
          </a:bodyPr>
          <a:lstStyle/>
          <a:p>
            <a:pPr indent="0" lvl="0" marL="0" marR="0" rtl="0" algn="ctr">
              <a:lnSpc>
                <a:spcPct val="355555"/>
              </a:lnSpc>
              <a:spcBef>
                <a:spcPts val="0"/>
              </a:spcBef>
              <a:spcAft>
                <a:spcPts val="0"/>
              </a:spcAft>
              <a:buNone/>
            </a:pPr>
            <a:r>
              <a:t/>
            </a:r>
            <a:endParaRPr i="1" sz="1800">
              <a:solidFill>
                <a:schemeClr val="lt1"/>
              </a:solidFill>
              <a:latin typeface="Arial"/>
              <a:ea typeface="Arial"/>
              <a:cs typeface="Arial"/>
              <a:sym typeface="Arial"/>
            </a:endParaRPr>
          </a:p>
        </p:txBody>
      </p:sp>
      <p:cxnSp>
        <p:nvCxnSpPr>
          <p:cNvPr id="309" name="Google Shape;309;p35"/>
          <p:cNvCxnSpPr/>
          <p:nvPr/>
        </p:nvCxnSpPr>
        <p:spPr>
          <a:xfrm>
            <a:off x="3352800" y="2634521"/>
            <a:ext cx="5486400" cy="0"/>
          </a:xfrm>
          <a:prstGeom prst="straightConnector1">
            <a:avLst/>
          </a:prstGeom>
          <a:noFill/>
          <a:ln cap="flat" cmpd="sng" w="12700">
            <a:solidFill>
              <a:schemeClr val="lt1"/>
            </a:solidFill>
            <a:prstDash val="solid"/>
            <a:miter lim="800000"/>
            <a:headEnd len="sm" w="sm" type="none"/>
            <a:tailEnd len="sm" w="sm" type="none"/>
          </a:ln>
        </p:spPr>
      </p:cxnSp>
      <p:sp>
        <p:nvSpPr>
          <p:cNvPr id="310" name="Google Shape;310;p35"/>
          <p:cNvSpPr txBox="1"/>
          <p:nvPr/>
        </p:nvSpPr>
        <p:spPr>
          <a:xfrm>
            <a:off x="1984350" y="2939813"/>
            <a:ext cx="8223300" cy="2256600"/>
          </a:xfrm>
          <a:prstGeom prst="rect">
            <a:avLst/>
          </a:prstGeom>
          <a:noFill/>
          <a:ln>
            <a:noFill/>
          </a:ln>
        </p:spPr>
        <p:txBody>
          <a:bodyPr anchorCtr="0" anchor="ctr" bIns="45700" lIns="91425" spcFirstLastPara="1" rIns="91425" wrap="square" tIns="45700">
            <a:spAutoFit/>
          </a:bodyPr>
          <a:lstStyle/>
          <a:p>
            <a:pPr indent="0" lvl="0" marL="0" marR="0" rtl="0" algn="ctr">
              <a:lnSpc>
                <a:spcPct val="160000"/>
              </a:lnSpc>
              <a:spcBef>
                <a:spcPts val="0"/>
              </a:spcBef>
              <a:spcAft>
                <a:spcPts val="0"/>
              </a:spcAft>
              <a:buNone/>
            </a:pPr>
            <a:r>
              <a:rPr lang="en-US" sz="1900">
                <a:solidFill>
                  <a:schemeClr val="lt1"/>
                </a:solidFill>
              </a:rPr>
              <a:t>“By 2025, we aim to achieve 100% TRUE certification for our global operations, including manufacturing sites, technology centers, strategic offices, and owned warehouses. With enthusiastic teams, collaborative partners and this comprehensive approach to waste reduction, we’re confident we can make it happen.”</a:t>
            </a:r>
            <a:endParaRPr sz="1900">
              <a:solidFill>
                <a:schemeClr val="lt1"/>
              </a:solidFill>
            </a:endParaRPr>
          </a:p>
        </p:txBody>
      </p:sp>
      <p:pic>
        <p:nvPicPr>
          <p:cNvPr id="311" name="Google Shape;311;p35"/>
          <p:cNvPicPr preferRelativeResize="0"/>
          <p:nvPr/>
        </p:nvPicPr>
        <p:blipFill rotWithShape="1">
          <a:blip r:embed="rId4">
            <a:alphaModFix/>
          </a:blip>
          <a:srcRect b="0" l="0" r="0" t="0"/>
          <a:stretch/>
        </p:blipFill>
        <p:spPr>
          <a:xfrm rot="10800000">
            <a:off x="5381623" y="1435034"/>
            <a:ext cx="993039" cy="840773"/>
          </a:xfrm>
          <a:prstGeom prst="rect">
            <a:avLst/>
          </a:prstGeom>
          <a:noFill/>
          <a:ln>
            <a:noFill/>
          </a:ln>
        </p:spPr>
      </p:pic>
      <p:sp>
        <p:nvSpPr>
          <p:cNvPr id="312" name="Google Shape;312;p35"/>
          <p:cNvSpPr txBox="1"/>
          <p:nvPr/>
        </p:nvSpPr>
        <p:spPr>
          <a:xfrm>
            <a:off x="3987174" y="5860425"/>
            <a:ext cx="44880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lt1"/>
                </a:solidFill>
              </a:rPr>
              <a:t>Ann Tracy, Chief Sustainability Officer</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6"/>
          <p:cNvSpPr txBox="1"/>
          <p:nvPr/>
        </p:nvSpPr>
        <p:spPr>
          <a:xfrm>
            <a:off x="1457313" y="2551835"/>
            <a:ext cx="8778609" cy="175432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Arial"/>
                <a:ea typeface="Arial"/>
                <a:cs typeface="Arial"/>
                <a:sym typeface="Arial"/>
              </a:rPr>
              <a:t>Zero waste is our mission</a:t>
            </a:r>
            <a:endParaRPr/>
          </a:p>
          <a:p>
            <a:pPr indent="0" lvl="0" marL="0" marR="0" rtl="0" algn="ctr">
              <a:spcBef>
                <a:spcPts val="0"/>
              </a:spcBef>
              <a:spcAft>
                <a:spcPts val="0"/>
              </a:spcAft>
              <a:buNone/>
            </a:pPr>
            <a:r>
              <a:rPr lang="en-US" sz="5400">
                <a:solidFill>
                  <a:schemeClr val="lt1"/>
                </a:solidFill>
                <a:latin typeface="Arial"/>
                <a:ea typeface="Arial"/>
                <a:cs typeface="Arial"/>
                <a:sym typeface="Arial"/>
              </a:rPr>
              <a:t>true.gbci.org</a:t>
            </a:r>
            <a:endParaRPr sz="54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txBox="1"/>
          <p:nvPr/>
        </p:nvSpPr>
        <p:spPr>
          <a:xfrm>
            <a:off x="771118" y="656773"/>
            <a:ext cx="6226628"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rgbClr val="3A455A"/>
                </a:solidFill>
              </a:rPr>
              <a:t>Colgate-Palmolive Petaling Jaya</a:t>
            </a:r>
            <a:endParaRPr/>
          </a:p>
        </p:txBody>
      </p:sp>
      <p:sp>
        <p:nvSpPr>
          <p:cNvPr id="139" name="Google Shape;139;p19"/>
          <p:cNvSpPr txBox="1"/>
          <p:nvPr/>
        </p:nvSpPr>
        <p:spPr>
          <a:xfrm>
            <a:off x="771123" y="5121800"/>
            <a:ext cx="5468400" cy="107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Certification level: </a:t>
            </a:r>
            <a:r>
              <a:rPr lang="en-US" sz="1600">
                <a:solidFill>
                  <a:schemeClr val="dk1"/>
                </a:solidFill>
              </a:rPr>
              <a:t>Gold</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Diversion rate upon certification: </a:t>
            </a:r>
            <a:r>
              <a:rPr lang="en-US" sz="1600">
                <a:solidFill>
                  <a:schemeClr val="dk1"/>
                </a:solidFill>
              </a:rPr>
              <a:t>98</a:t>
            </a:r>
            <a:r>
              <a:rPr lang="en-US" sz="1600">
                <a:solidFill>
                  <a:schemeClr val="dk1"/>
                </a:solidFill>
                <a:latin typeface="Arial"/>
                <a:ea typeface="Arial"/>
                <a:cs typeface="Arial"/>
                <a:sym typeface="Arial"/>
              </a:rPr>
              <a:t>%</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Facility location: </a:t>
            </a:r>
            <a:r>
              <a:rPr lang="en-US" sz="1600">
                <a:solidFill>
                  <a:schemeClr val="dk1"/>
                </a:solidFill>
              </a:rPr>
              <a:t>Petaling Jaya, selangor Malaysia</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Type of facility: Home Care </a:t>
            </a:r>
            <a:r>
              <a:rPr lang="en-US" sz="1600">
                <a:solidFill>
                  <a:schemeClr val="dk1"/>
                </a:solidFill>
              </a:rPr>
              <a:t>Manufacturing</a:t>
            </a:r>
            <a:endParaRPr/>
          </a:p>
        </p:txBody>
      </p:sp>
      <p:sp>
        <p:nvSpPr>
          <p:cNvPr id="140" name="Google Shape;140;p19"/>
          <p:cNvSpPr txBox="1"/>
          <p:nvPr/>
        </p:nvSpPr>
        <p:spPr>
          <a:xfrm>
            <a:off x="771118" y="1406201"/>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A455A"/>
                </a:solidFill>
              </a:rPr>
              <a:t>Colgate-Palmolive (M) Sdn. Bhd</a:t>
            </a:r>
            <a:endParaRPr/>
          </a:p>
        </p:txBody>
      </p:sp>
      <p:pic>
        <p:nvPicPr>
          <p:cNvPr id="141" name="Google Shape;141;p19"/>
          <p:cNvPicPr preferRelativeResize="0"/>
          <p:nvPr/>
        </p:nvPicPr>
        <p:blipFill rotWithShape="1">
          <a:blip r:embed="rId3">
            <a:alphaModFix/>
          </a:blip>
          <a:srcRect b="2714" l="27193" r="0" t="0"/>
          <a:stretch/>
        </p:blipFill>
        <p:spPr>
          <a:xfrm>
            <a:off x="6695287" y="0"/>
            <a:ext cx="6843238" cy="68580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0"/>
          <p:cNvSpPr txBox="1"/>
          <p:nvPr/>
        </p:nvSpPr>
        <p:spPr>
          <a:xfrm>
            <a:off x="838200" y="1073047"/>
            <a:ext cx="10515600" cy="13255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2"/>
              </a:buClr>
              <a:buSzPts val="4400"/>
              <a:buFont typeface="Arial"/>
              <a:buNone/>
            </a:pPr>
            <a:r>
              <a:rPr b="1" i="0" lang="en-US" sz="4400">
                <a:solidFill>
                  <a:schemeClr val="dk2"/>
                </a:solidFill>
                <a:latin typeface="Arial"/>
                <a:ea typeface="Arial"/>
                <a:cs typeface="Arial"/>
                <a:sym typeface="Arial"/>
              </a:rPr>
              <a:t>Why zero waste?</a:t>
            </a:r>
            <a:endParaRPr/>
          </a:p>
        </p:txBody>
      </p:sp>
      <p:sp>
        <p:nvSpPr>
          <p:cNvPr id="147" name="Google Shape;147;p20"/>
          <p:cNvSpPr txBox="1"/>
          <p:nvPr/>
        </p:nvSpPr>
        <p:spPr>
          <a:xfrm>
            <a:off x="537700" y="1923450"/>
            <a:ext cx="6942000" cy="4826400"/>
          </a:xfrm>
          <a:prstGeom prst="rect">
            <a:avLst/>
          </a:prstGeom>
          <a:noFill/>
          <a:ln>
            <a:noFill/>
          </a:ln>
        </p:spPr>
        <p:txBody>
          <a:bodyPr anchorCtr="0" anchor="t" bIns="45700" lIns="91425" spcFirstLastPara="1" rIns="91425" wrap="square" tIns="45700">
            <a:noAutofit/>
          </a:bodyPr>
          <a:lstStyle/>
          <a:p>
            <a:pPr indent="-203200" lvl="0" marL="228600" marR="0" rtl="0" algn="just">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CPPJ aims to establish the facility as a leading manufacturer in sustainability by ensuring environmental protection and resource conservation.</a:t>
            </a:r>
            <a:endParaRPr sz="2400">
              <a:solidFill>
                <a:schemeClr val="dk1"/>
              </a:solidFill>
              <a:latin typeface="Calibri"/>
              <a:ea typeface="Calibri"/>
              <a:cs typeface="Calibri"/>
              <a:sym typeface="Calibri"/>
            </a:endParaRPr>
          </a:p>
          <a:p>
            <a:pPr indent="-203200" lvl="0" marL="228600" marR="0" rtl="0" algn="just">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A primary motivation is to minimize waste generation at the source through smarter product design, mindful purchasing, and the efficient use of resources.</a:t>
            </a:r>
            <a:endParaRPr sz="2400">
              <a:solidFill>
                <a:schemeClr val="dk1"/>
              </a:solidFill>
              <a:latin typeface="Calibri"/>
              <a:ea typeface="Calibri"/>
              <a:cs typeface="Calibri"/>
              <a:sym typeface="Calibri"/>
            </a:endParaRPr>
          </a:p>
          <a:p>
            <a:pPr indent="-203200" lvl="0" marL="228600" marR="0" rtl="0" algn="just">
              <a:lnSpc>
                <a:spcPct val="90000"/>
              </a:lnSpc>
              <a:spcBef>
                <a:spcPts val="100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The organization is committed to managing materials responsibly through recycling, composting, and prioritizing the reuse of equipment and packaging to reduce landfill impact.</a:t>
            </a:r>
            <a:endParaRPr sz="2400">
              <a:solidFill>
                <a:schemeClr val="dk1"/>
              </a:solidFill>
              <a:latin typeface="Calibri"/>
              <a:ea typeface="Calibri"/>
              <a:cs typeface="Calibri"/>
              <a:sym typeface="Calibri"/>
            </a:endParaRPr>
          </a:p>
        </p:txBody>
      </p:sp>
      <p:pic>
        <p:nvPicPr>
          <p:cNvPr id="148" name="Google Shape;148;p20"/>
          <p:cNvPicPr preferRelativeResize="0"/>
          <p:nvPr/>
        </p:nvPicPr>
        <p:blipFill rotWithShape="1">
          <a:blip r:embed="rId3">
            <a:alphaModFix/>
          </a:blip>
          <a:srcRect b="0" l="0" r="0" t="0"/>
          <a:stretch/>
        </p:blipFill>
        <p:spPr>
          <a:xfrm>
            <a:off x="7759175" y="725874"/>
            <a:ext cx="4432826" cy="543822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1"/>
          <p:cNvSpPr txBox="1"/>
          <p:nvPr/>
        </p:nvSpPr>
        <p:spPr>
          <a:xfrm>
            <a:off x="838200" y="1073047"/>
            <a:ext cx="10515600" cy="13255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2"/>
              </a:buClr>
              <a:buSzPts val="4400"/>
              <a:buFont typeface="Arial"/>
              <a:buNone/>
            </a:pPr>
            <a:r>
              <a:rPr b="1" i="0" lang="en-US" sz="4400">
                <a:solidFill>
                  <a:schemeClr val="dk2"/>
                </a:solidFill>
                <a:latin typeface="Arial"/>
                <a:ea typeface="Arial"/>
                <a:cs typeface="Arial"/>
                <a:sym typeface="Arial"/>
              </a:rPr>
              <a:t>Biggest wins</a:t>
            </a:r>
            <a:endParaRPr/>
          </a:p>
        </p:txBody>
      </p:sp>
      <p:sp>
        <p:nvSpPr>
          <p:cNvPr id="154" name="Google Shape;154;p21"/>
          <p:cNvSpPr txBox="1"/>
          <p:nvPr/>
        </p:nvSpPr>
        <p:spPr>
          <a:xfrm>
            <a:off x="838200" y="1987850"/>
            <a:ext cx="10515600" cy="4077000"/>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Successfully achieved Gold level for the Petaling Jaya facility with 100% data accuracy verified through digital tracking and documentation.</a:t>
            </a:r>
            <a:endParaRPr sz="2800">
              <a:solidFill>
                <a:schemeClr val="dk1"/>
              </a:solidFill>
              <a:latin typeface="Calibri"/>
              <a:ea typeface="Calibri"/>
              <a:cs typeface="Calibri"/>
              <a:sym typeface="Calibri"/>
            </a:endParaRPr>
          </a:p>
          <a:p>
            <a:pPr indent="-228600" lvl="0" marL="228600" marR="0" rtl="0" algn="just">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Maintained over 90% rolling average diversion rate through a rigorous monthly waste inventory and reporting system.</a:t>
            </a:r>
            <a:endParaRPr sz="2800">
              <a:solidFill>
                <a:schemeClr val="dk1"/>
              </a:solidFill>
              <a:latin typeface="Calibri"/>
              <a:ea typeface="Calibri"/>
              <a:cs typeface="Calibri"/>
              <a:sym typeface="Calibri"/>
            </a:endParaRPr>
          </a:p>
          <a:p>
            <a:pPr indent="-228600" lvl="0" marL="228600" marR="0" rtl="0" algn="just">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Established circular reuse programs for industrial assets including jumbo bags, plastic trays, and film cores.</a:t>
            </a:r>
            <a:endParaRPr sz="2800">
              <a:solidFill>
                <a:schemeClr val="dk1"/>
              </a:solidFill>
              <a:latin typeface="Calibri"/>
              <a:ea typeface="Calibri"/>
              <a:cs typeface="Calibri"/>
              <a:sym typeface="Calibri"/>
            </a:endParaRPr>
          </a:p>
          <a:p>
            <a:pPr indent="-228600" lvl="0" marL="228600" marR="0" rtl="0" algn="just">
              <a:lnSpc>
                <a:spcPct val="90000"/>
              </a:lnSpc>
              <a:spcBef>
                <a:spcPts val="1000"/>
              </a:spcBef>
              <a:spcAft>
                <a:spcPts val="1000"/>
              </a:spcAft>
              <a:buClr>
                <a:schemeClr val="dk1"/>
              </a:buClr>
              <a:buSzPts val="2800"/>
              <a:buFont typeface="Arial"/>
              <a:buChar char="•"/>
            </a:pPr>
            <a:r>
              <a:rPr lang="en-US" sz="2800">
                <a:solidFill>
                  <a:schemeClr val="dk1"/>
                </a:solidFill>
                <a:latin typeface="Calibri"/>
                <a:ea typeface="Calibri"/>
                <a:cs typeface="Calibri"/>
                <a:sym typeface="Calibri"/>
              </a:rPr>
              <a:t>Eliminated external disposal of garden and landscaping waste by implementing an on-site organic composting program.</a:t>
            </a:r>
            <a:endParaRPr sz="2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cxnSp>
        <p:nvCxnSpPr>
          <p:cNvPr id="159" name="Google Shape;159;p22"/>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160" name="Google Shape;160;p22"/>
          <p:cNvSpPr txBox="1"/>
          <p:nvPr/>
        </p:nvSpPr>
        <p:spPr>
          <a:xfrm>
            <a:off x="867350" y="1536175"/>
            <a:ext cx="6889500" cy="4910100"/>
          </a:xfrm>
          <a:prstGeom prst="rect">
            <a:avLst/>
          </a:prstGeom>
          <a:noFill/>
          <a:ln>
            <a:noFill/>
          </a:ln>
        </p:spPr>
        <p:txBody>
          <a:bodyPr anchorCtr="0" anchor="t" bIns="45700" lIns="91425" spcFirstLastPara="1" rIns="91425" wrap="square" tIns="45700">
            <a:spAutoFit/>
          </a:bodyPr>
          <a:lstStyle/>
          <a:p>
            <a:pPr indent="0" lvl="0" marL="0" rtl="0" algn="l">
              <a:spcBef>
                <a:spcPts val="1000"/>
              </a:spcBef>
              <a:spcAft>
                <a:spcPts val="0"/>
              </a:spcAft>
              <a:buNone/>
            </a:pPr>
            <a:r>
              <a:rPr lang="en-US" sz="2400">
                <a:solidFill>
                  <a:schemeClr val="dk1"/>
                </a:solidFill>
                <a:latin typeface="Calibri"/>
                <a:ea typeface="Calibri"/>
                <a:cs typeface="Calibri"/>
                <a:sym typeface="Calibri"/>
              </a:rPr>
              <a:t>Credit 3: Design out or eliminate waste</a:t>
            </a:r>
            <a:endParaRPr sz="2400">
              <a:solidFill>
                <a:schemeClr val="dk1"/>
              </a:solidFill>
              <a:latin typeface="Calibri"/>
              <a:ea typeface="Calibri"/>
              <a:cs typeface="Calibri"/>
              <a:sym typeface="Calibri"/>
            </a:endParaRPr>
          </a:p>
          <a:p>
            <a:pPr indent="-381000" lvl="0" marL="45720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Optimized the outer case specifications for Softlan 800/550ml doypacks to improve material efficiency and structural integrity.</a:t>
            </a:r>
            <a:endParaRPr sz="2400">
              <a:solidFill>
                <a:schemeClr val="dk1"/>
              </a:solidFill>
              <a:latin typeface="Calibri"/>
              <a:ea typeface="Calibri"/>
              <a:cs typeface="Calibri"/>
              <a:sym typeface="Calibri"/>
            </a:endParaRPr>
          </a:p>
          <a:p>
            <a:pPr indent="-381000" lvl="0" marL="45720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Reduced the shipper’s weight by 9–11% and modified the internal product arrangement from a standing to a lying down position to maximize space utilization.</a:t>
            </a:r>
            <a:endParaRPr sz="2400">
              <a:solidFill>
                <a:schemeClr val="dk1"/>
              </a:solidFill>
              <a:latin typeface="Calibri"/>
              <a:ea typeface="Calibri"/>
              <a:cs typeface="Calibri"/>
              <a:sym typeface="Calibri"/>
            </a:endParaRPr>
          </a:p>
          <a:p>
            <a:pPr indent="-381000" lvl="0" marL="457200" rtl="0" algn="l">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Increased the Box Compression Test (BCT) value by 25% (from 360 kgf to 450 kgf), significantly enhancing product protection during transit while reducing raw material consumption.</a:t>
            </a:r>
            <a:endParaRPr sz="2400">
              <a:solidFill>
                <a:schemeClr val="dk1"/>
              </a:solidFill>
              <a:latin typeface="Calibri"/>
              <a:ea typeface="Calibri"/>
              <a:cs typeface="Calibri"/>
              <a:sym typeface="Calibri"/>
            </a:endParaRPr>
          </a:p>
        </p:txBody>
      </p:sp>
      <p:sp>
        <p:nvSpPr>
          <p:cNvPr id="161" name="Google Shape;161;p22"/>
          <p:cNvSpPr txBox="1"/>
          <p:nvPr/>
        </p:nvSpPr>
        <p:spPr>
          <a:xfrm>
            <a:off x="1164236" y="524114"/>
            <a:ext cx="671209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Redesign </a:t>
            </a:r>
            <a:endParaRPr/>
          </a:p>
        </p:txBody>
      </p:sp>
      <p:sp>
        <p:nvSpPr>
          <p:cNvPr id="162" name="Google Shape;162;p22"/>
          <p:cNvSpPr txBox="1"/>
          <p:nvPr/>
        </p:nvSpPr>
        <p:spPr>
          <a:xfrm>
            <a:off x="7839746" y="5785044"/>
            <a:ext cx="39645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rPr>
              <a:t>Outer case packaging optimized</a:t>
            </a:r>
            <a:endParaRPr/>
          </a:p>
        </p:txBody>
      </p:sp>
      <p:pic>
        <p:nvPicPr>
          <p:cNvPr id="163" name="Google Shape;163;p22"/>
          <p:cNvPicPr preferRelativeResize="0"/>
          <p:nvPr/>
        </p:nvPicPr>
        <p:blipFill>
          <a:blip r:embed="rId3">
            <a:alphaModFix/>
          </a:blip>
          <a:stretch>
            <a:fillRect/>
          </a:stretch>
        </p:blipFill>
        <p:spPr>
          <a:xfrm>
            <a:off x="7756850" y="2197700"/>
            <a:ext cx="4130351" cy="349534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cxnSp>
        <p:nvCxnSpPr>
          <p:cNvPr id="168" name="Google Shape;168;p23"/>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169" name="Google Shape;169;p23"/>
          <p:cNvSpPr txBox="1"/>
          <p:nvPr/>
        </p:nvSpPr>
        <p:spPr>
          <a:xfrm>
            <a:off x="641975" y="1439583"/>
            <a:ext cx="7076400" cy="54078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Credit 2: Closed-Loop Material Tracking</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We turn packaging into a sustainable resource by managing a daily return-and-refill system for Jumbo Bags, Plastic Trays, and Film Cores, effectively closing the loop on waste.</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Every return is verified via Delivery Advice (DA) documents and logged into our Internal System for 100% data accuracy.</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Materials are sent back to suppliers, refilled with new materials, and returned to production.</a:t>
            </a:r>
            <a:endParaRPr sz="2400">
              <a:solidFill>
                <a:schemeClr val="dk1"/>
              </a:solidFill>
              <a:latin typeface="Calibri"/>
              <a:ea typeface="Calibri"/>
              <a:cs typeface="Calibri"/>
              <a:sym typeface="Calibri"/>
            </a:endParaRPr>
          </a:p>
          <a:p>
            <a:pPr indent="-342900" lvl="0" marL="342900" marR="0" rtl="0" algn="just">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This prevents returnables from entering the waste stream, ensuring maximum resource efficiency and a true zero-waste facility.</a:t>
            </a:r>
            <a:endParaRPr sz="2400">
              <a:solidFill>
                <a:schemeClr val="dk1"/>
              </a:solidFill>
              <a:latin typeface="Calibri"/>
              <a:ea typeface="Calibri"/>
              <a:cs typeface="Calibri"/>
              <a:sym typeface="Calibri"/>
            </a:endParaRPr>
          </a:p>
        </p:txBody>
      </p:sp>
      <p:sp>
        <p:nvSpPr>
          <p:cNvPr id="170" name="Google Shape;170;p23"/>
          <p:cNvSpPr txBox="1"/>
          <p:nvPr/>
        </p:nvSpPr>
        <p:spPr>
          <a:xfrm>
            <a:off x="1164236" y="524114"/>
            <a:ext cx="625684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Reduce </a:t>
            </a:r>
            <a:endParaRPr/>
          </a:p>
        </p:txBody>
      </p:sp>
      <p:sp>
        <p:nvSpPr>
          <p:cNvPr id="171" name="Google Shape;171;p23"/>
          <p:cNvSpPr txBox="1"/>
          <p:nvPr/>
        </p:nvSpPr>
        <p:spPr>
          <a:xfrm>
            <a:off x="8164051" y="5123200"/>
            <a:ext cx="34656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700">
                <a:solidFill>
                  <a:schemeClr val="dk1"/>
                </a:solidFill>
              </a:rPr>
              <a:t>Empty</a:t>
            </a:r>
            <a:r>
              <a:rPr i="1" lang="en-US" sz="1700">
                <a:solidFill>
                  <a:schemeClr val="dk1"/>
                </a:solidFill>
              </a:rPr>
              <a:t> Jumbo Bag, Plastic Tray and Film Cores</a:t>
            </a:r>
            <a:endParaRPr sz="1300"/>
          </a:p>
        </p:txBody>
      </p:sp>
      <p:pic>
        <p:nvPicPr>
          <p:cNvPr id="172" name="Google Shape;172;p23" title="IMG-20250320-WA0025.jpg"/>
          <p:cNvPicPr preferRelativeResize="0"/>
          <p:nvPr/>
        </p:nvPicPr>
        <p:blipFill rotWithShape="1">
          <a:blip r:embed="rId3">
            <a:alphaModFix/>
          </a:blip>
          <a:srcRect b="0" l="0" r="7715" t="0"/>
          <a:stretch/>
        </p:blipFill>
        <p:spPr>
          <a:xfrm>
            <a:off x="8011825" y="2224825"/>
            <a:ext cx="1846549" cy="1500750"/>
          </a:xfrm>
          <a:prstGeom prst="rect">
            <a:avLst/>
          </a:prstGeom>
          <a:noFill/>
          <a:ln>
            <a:noFill/>
          </a:ln>
        </p:spPr>
      </p:pic>
      <p:pic>
        <p:nvPicPr>
          <p:cNvPr id="173" name="Google Shape;173;p23" title="1742527652800.jpg"/>
          <p:cNvPicPr preferRelativeResize="0"/>
          <p:nvPr/>
        </p:nvPicPr>
        <p:blipFill rotWithShape="1">
          <a:blip r:embed="rId4">
            <a:alphaModFix/>
          </a:blip>
          <a:srcRect b="16613" l="0" r="0" t="26510"/>
          <a:stretch/>
        </p:blipFill>
        <p:spPr>
          <a:xfrm>
            <a:off x="9858375" y="2233488"/>
            <a:ext cx="1685999" cy="1483402"/>
          </a:xfrm>
          <a:prstGeom prst="rect">
            <a:avLst/>
          </a:prstGeom>
          <a:noFill/>
          <a:ln>
            <a:noFill/>
          </a:ln>
        </p:spPr>
      </p:pic>
      <p:pic>
        <p:nvPicPr>
          <p:cNvPr id="174" name="Google Shape;174;p23"/>
          <p:cNvPicPr preferRelativeResize="0"/>
          <p:nvPr/>
        </p:nvPicPr>
        <p:blipFill rotWithShape="1">
          <a:blip r:embed="rId5">
            <a:alphaModFix/>
          </a:blip>
          <a:srcRect b="0" l="0" r="0" t="0"/>
          <a:stretch/>
        </p:blipFill>
        <p:spPr>
          <a:xfrm>
            <a:off x="8808350" y="3716900"/>
            <a:ext cx="2177001" cy="1406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cxnSp>
        <p:nvCxnSpPr>
          <p:cNvPr id="179" name="Google Shape;179;p24"/>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180" name="Google Shape;180;p24"/>
          <p:cNvSpPr txBox="1"/>
          <p:nvPr/>
        </p:nvSpPr>
        <p:spPr>
          <a:xfrm>
            <a:off x="1164230" y="1557649"/>
            <a:ext cx="6391500" cy="5038500"/>
          </a:xfrm>
          <a:prstGeom prst="rect">
            <a:avLst/>
          </a:prstGeom>
          <a:noFill/>
          <a:ln>
            <a:noFill/>
          </a:ln>
        </p:spPr>
        <p:txBody>
          <a:bodyPr anchorCtr="0" anchor="t" bIns="45700" lIns="91425" spcFirstLastPara="1" rIns="91425" wrap="square" tIns="45700">
            <a:spAutoFit/>
          </a:bodyPr>
          <a:lstStyle/>
          <a:p>
            <a:pPr indent="0" lvl="0" marL="0" marR="0" rtl="0" algn="just">
              <a:spcBef>
                <a:spcPts val="1000"/>
              </a:spcBef>
              <a:spcAft>
                <a:spcPts val="0"/>
              </a:spcAft>
              <a:buNone/>
            </a:pPr>
            <a:r>
              <a:rPr lang="en-US" sz="2400">
                <a:solidFill>
                  <a:schemeClr val="dk1"/>
                </a:solidFill>
                <a:latin typeface="Calibri"/>
                <a:ea typeface="Calibri"/>
                <a:cs typeface="Calibri"/>
                <a:sym typeface="Calibri"/>
              </a:rPr>
              <a:t>Credit 1: Develop System That Emphasize Reuse</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Our Closed-Loop Packaging System drives environmental sustainability at CPPJ by prioritizing two strategic material streams.</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Plastic bags are diverted from waste and reused on-site as trash liners.</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Plastic trays and film cores are returned to vendors for refilling and redistribution.</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By transforming single-use items into multi-cycle assets, we eliminate unnecessary waste, reduce the need for virgin plastics, and boost operational efficiency.</a:t>
            </a:r>
            <a:endParaRPr sz="2400">
              <a:solidFill>
                <a:schemeClr val="dk1"/>
              </a:solidFill>
              <a:latin typeface="Calibri"/>
              <a:ea typeface="Calibri"/>
              <a:cs typeface="Calibri"/>
              <a:sym typeface="Calibri"/>
            </a:endParaRPr>
          </a:p>
        </p:txBody>
      </p:sp>
      <p:sp>
        <p:nvSpPr>
          <p:cNvPr id="181" name="Google Shape;181;p24"/>
          <p:cNvSpPr txBox="1"/>
          <p:nvPr/>
        </p:nvSpPr>
        <p:spPr>
          <a:xfrm>
            <a:off x="1164236" y="524114"/>
            <a:ext cx="594425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Reuse </a:t>
            </a:r>
            <a:endParaRPr/>
          </a:p>
        </p:txBody>
      </p:sp>
      <p:sp>
        <p:nvSpPr>
          <p:cNvPr id="182" name="Google Shape;182;p24"/>
          <p:cNvSpPr txBox="1"/>
          <p:nvPr/>
        </p:nvSpPr>
        <p:spPr>
          <a:xfrm>
            <a:off x="8012701" y="5721825"/>
            <a:ext cx="37146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600">
                <a:solidFill>
                  <a:schemeClr val="dk1"/>
                </a:solidFill>
              </a:rPr>
              <a:t>Reuse on-site or sent to vendor for refilling</a:t>
            </a:r>
            <a:endParaRPr sz="1200"/>
          </a:p>
        </p:txBody>
      </p:sp>
      <p:pic>
        <p:nvPicPr>
          <p:cNvPr id="183" name="Google Shape;183;p24"/>
          <p:cNvPicPr preferRelativeResize="0"/>
          <p:nvPr/>
        </p:nvPicPr>
        <p:blipFill rotWithShape="1">
          <a:blip r:embed="rId3">
            <a:alphaModFix/>
          </a:blip>
          <a:srcRect b="0" l="2950" r="0" t="0"/>
          <a:stretch/>
        </p:blipFill>
        <p:spPr>
          <a:xfrm>
            <a:off x="10256498" y="1840200"/>
            <a:ext cx="1382875" cy="1446825"/>
          </a:xfrm>
          <a:prstGeom prst="rect">
            <a:avLst/>
          </a:prstGeom>
          <a:noFill/>
          <a:ln>
            <a:noFill/>
          </a:ln>
        </p:spPr>
      </p:pic>
      <p:pic>
        <p:nvPicPr>
          <p:cNvPr id="184" name="Google Shape;184;p24"/>
          <p:cNvPicPr preferRelativeResize="0"/>
          <p:nvPr/>
        </p:nvPicPr>
        <p:blipFill>
          <a:blip r:embed="rId4">
            <a:alphaModFix/>
          </a:blip>
          <a:stretch>
            <a:fillRect/>
          </a:stretch>
        </p:blipFill>
        <p:spPr>
          <a:xfrm>
            <a:off x="8012688" y="1840200"/>
            <a:ext cx="1424875" cy="1446825"/>
          </a:xfrm>
          <a:prstGeom prst="rect">
            <a:avLst/>
          </a:prstGeom>
          <a:noFill/>
          <a:ln>
            <a:noFill/>
          </a:ln>
        </p:spPr>
      </p:pic>
      <p:pic>
        <p:nvPicPr>
          <p:cNvPr id="185" name="Google Shape;185;p24" title="1742527652896.jpg"/>
          <p:cNvPicPr preferRelativeResize="0"/>
          <p:nvPr/>
        </p:nvPicPr>
        <p:blipFill rotWithShape="1">
          <a:blip r:embed="rId5">
            <a:alphaModFix/>
          </a:blip>
          <a:srcRect b="17959" l="-1905" r="0" t="21977"/>
          <a:stretch/>
        </p:blipFill>
        <p:spPr>
          <a:xfrm>
            <a:off x="10214499" y="3287025"/>
            <a:ext cx="1424875" cy="1194747"/>
          </a:xfrm>
          <a:prstGeom prst="rect">
            <a:avLst/>
          </a:prstGeom>
          <a:noFill/>
          <a:ln>
            <a:noFill/>
          </a:ln>
        </p:spPr>
      </p:pic>
      <p:pic>
        <p:nvPicPr>
          <p:cNvPr id="186" name="Google Shape;186;p24"/>
          <p:cNvPicPr preferRelativeResize="0"/>
          <p:nvPr/>
        </p:nvPicPr>
        <p:blipFill>
          <a:blip r:embed="rId6">
            <a:alphaModFix/>
          </a:blip>
          <a:stretch>
            <a:fillRect/>
          </a:stretch>
        </p:blipFill>
        <p:spPr>
          <a:xfrm>
            <a:off x="8017773" y="3287025"/>
            <a:ext cx="1424874" cy="1194750"/>
          </a:xfrm>
          <a:prstGeom prst="rect">
            <a:avLst/>
          </a:prstGeom>
          <a:noFill/>
          <a:ln>
            <a:noFill/>
          </a:ln>
        </p:spPr>
      </p:pic>
      <p:pic>
        <p:nvPicPr>
          <p:cNvPr id="187" name="Google Shape;187;p24"/>
          <p:cNvPicPr preferRelativeResize="0"/>
          <p:nvPr/>
        </p:nvPicPr>
        <p:blipFill rotWithShape="1">
          <a:blip r:embed="rId7">
            <a:alphaModFix/>
          </a:blip>
          <a:srcRect b="16176" l="2416" r="31375" t="14605"/>
          <a:stretch/>
        </p:blipFill>
        <p:spPr>
          <a:xfrm>
            <a:off x="10251250" y="4481775"/>
            <a:ext cx="1382875" cy="1194750"/>
          </a:xfrm>
          <a:prstGeom prst="rect">
            <a:avLst/>
          </a:prstGeom>
          <a:noFill/>
          <a:ln>
            <a:noFill/>
          </a:ln>
        </p:spPr>
      </p:pic>
      <p:pic>
        <p:nvPicPr>
          <p:cNvPr id="188" name="Google Shape;188;p24"/>
          <p:cNvPicPr preferRelativeResize="0"/>
          <p:nvPr/>
        </p:nvPicPr>
        <p:blipFill rotWithShape="1">
          <a:blip r:embed="rId8">
            <a:alphaModFix/>
          </a:blip>
          <a:srcRect b="20308" l="0" r="36864" t="6559"/>
          <a:stretch/>
        </p:blipFill>
        <p:spPr>
          <a:xfrm>
            <a:off x="8010164" y="4459526"/>
            <a:ext cx="1453000" cy="1262300"/>
          </a:xfrm>
          <a:prstGeom prst="rect">
            <a:avLst/>
          </a:prstGeom>
          <a:noFill/>
          <a:ln>
            <a:noFill/>
          </a:ln>
        </p:spPr>
      </p:pic>
      <p:sp>
        <p:nvSpPr>
          <p:cNvPr id="189" name="Google Shape;189;p24"/>
          <p:cNvSpPr/>
          <p:nvPr/>
        </p:nvSpPr>
        <p:spPr>
          <a:xfrm>
            <a:off x="9599100" y="3734550"/>
            <a:ext cx="541800" cy="299700"/>
          </a:xfrm>
          <a:prstGeom prst="rightArrow">
            <a:avLst>
              <a:gd fmla="val 50000" name="adj1"/>
              <a:gd fmla="val 5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cxnSp>
        <p:nvCxnSpPr>
          <p:cNvPr id="194" name="Google Shape;194;p25"/>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195" name="Google Shape;195;p25"/>
          <p:cNvSpPr txBox="1"/>
          <p:nvPr/>
        </p:nvSpPr>
        <p:spPr>
          <a:xfrm>
            <a:off x="867349" y="1536175"/>
            <a:ext cx="7183800" cy="49101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Credit 5: Utilize/Reuse Compost or Mulch On-Site</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Established an on-site composting program to process garden trimmings and grass clippings into nutrient-rich organic fertilizer.</a:t>
            </a:r>
            <a:endParaRPr sz="2400">
              <a:solidFill>
                <a:schemeClr val="dk1"/>
              </a:solidFill>
              <a:latin typeface="Calibri"/>
              <a:ea typeface="Calibri"/>
              <a:cs typeface="Calibri"/>
              <a:sym typeface="Calibri"/>
            </a:endParaRPr>
          </a:p>
          <a:p>
            <a:pPr indent="-342900" lvl="0" marL="342900" marR="0" rtl="0" algn="just">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Implemented a circular waste management cycle where decomposed material is harvested from compost pits for regular application across the site’s greenery and nursery.</a:t>
            </a:r>
            <a:endParaRPr sz="2400">
              <a:solidFill>
                <a:schemeClr val="dk1"/>
              </a:solidFill>
              <a:latin typeface="Calibri"/>
              <a:ea typeface="Calibri"/>
              <a:cs typeface="Calibri"/>
              <a:sym typeface="Calibri"/>
            </a:endParaRPr>
          </a:p>
          <a:p>
            <a:pPr indent="-342900" lvl="0" marL="342900" marR="0" rtl="0" algn="just">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Minimized landscaping costs and diverted organic waste from landfills by substituting commercial fertilizers with internally produced mulch and compost.</a:t>
            </a:r>
            <a:endParaRPr sz="2400">
              <a:solidFill>
                <a:schemeClr val="dk1"/>
              </a:solidFill>
              <a:latin typeface="Calibri"/>
              <a:ea typeface="Calibri"/>
              <a:cs typeface="Calibri"/>
              <a:sym typeface="Calibri"/>
            </a:endParaRPr>
          </a:p>
        </p:txBody>
      </p:sp>
      <p:sp>
        <p:nvSpPr>
          <p:cNvPr id="196" name="Google Shape;196;p25"/>
          <p:cNvSpPr txBox="1"/>
          <p:nvPr/>
        </p:nvSpPr>
        <p:spPr>
          <a:xfrm>
            <a:off x="1164236" y="524114"/>
            <a:ext cx="925125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Compost (Re-Earth) </a:t>
            </a:r>
            <a:endParaRPr/>
          </a:p>
        </p:txBody>
      </p:sp>
      <p:sp>
        <p:nvSpPr>
          <p:cNvPr id="197" name="Google Shape;197;p25"/>
          <p:cNvSpPr txBox="1"/>
          <p:nvPr/>
        </p:nvSpPr>
        <p:spPr>
          <a:xfrm>
            <a:off x="8043154" y="5123193"/>
            <a:ext cx="39645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rPr>
              <a:t>The compost from the pits is used at plants</a:t>
            </a:r>
            <a:endParaRPr/>
          </a:p>
        </p:txBody>
      </p:sp>
      <p:pic>
        <p:nvPicPr>
          <p:cNvPr id="198" name="Google Shape;198;p25" title="1742974419127.jpg"/>
          <p:cNvPicPr preferRelativeResize="0"/>
          <p:nvPr/>
        </p:nvPicPr>
        <p:blipFill rotWithShape="1">
          <a:blip r:embed="rId3">
            <a:alphaModFix/>
          </a:blip>
          <a:srcRect b="33375" l="0" r="0" t="9020"/>
          <a:stretch/>
        </p:blipFill>
        <p:spPr>
          <a:xfrm>
            <a:off x="8297923" y="2612155"/>
            <a:ext cx="1761297" cy="2388869"/>
          </a:xfrm>
          <a:prstGeom prst="rect">
            <a:avLst/>
          </a:prstGeom>
          <a:noFill/>
          <a:ln>
            <a:noFill/>
          </a:ln>
        </p:spPr>
      </p:pic>
      <p:pic>
        <p:nvPicPr>
          <p:cNvPr id="199" name="Google Shape;199;p25" title="IMG_7372.HEIC"/>
          <p:cNvPicPr preferRelativeResize="0"/>
          <p:nvPr/>
        </p:nvPicPr>
        <p:blipFill>
          <a:blip r:embed="rId4">
            <a:alphaModFix/>
          </a:blip>
          <a:stretch>
            <a:fillRect/>
          </a:stretch>
        </p:blipFill>
        <p:spPr>
          <a:xfrm>
            <a:off x="10210996" y="2612125"/>
            <a:ext cx="1541877" cy="23888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cxnSp>
        <p:nvCxnSpPr>
          <p:cNvPr id="204" name="Google Shape;204;p26"/>
          <p:cNvCxnSpPr/>
          <p:nvPr/>
        </p:nvCxnSpPr>
        <p:spPr>
          <a:xfrm>
            <a:off x="1164236" y="1294174"/>
            <a:ext cx="9863527" cy="0"/>
          </a:xfrm>
          <a:prstGeom prst="straightConnector1">
            <a:avLst/>
          </a:prstGeom>
          <a:noFill/>
          <a:ln cap="flat" cmpd="sng" w="19050">
            <a:solidFill>
              <a:schemeClr val="accent6"/>
            </a:solidFill>
            <a:prstDash val="solid"/>
            <a:miter lim="800000"/>
            <a:headEnd len="sm" w="sm" type="none"/>
            <a:tailEnd len="sm" w="sm" type="none"/>
          </a:ln>
        </p:spPr>
      </p:cxnSp>
      <p:sp>
        <p:nvSpPr>
          <p:cNvPr id="205" name="Google Shape;205;p26"/>
          <p:cNvSpPr txBox="1"/>
          <p:nvPr/>
        </p:nvSpPr>
        <p:spPr>
          <a:xfrm>
            <a:off x="867349" y="1428850"/>
            <a:ext cx="7258800" cy="491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Credit 2:  Document where recyclables are taken</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CPPJ ensures the long-term success of its recycling initiatives by focusing on end-market viability. Rather than simply collecting waste, we prioritize the transformation of materials into valuable resources through strategic industrial partnerships.</a:t>
            </a:r>
            <a:endParaRPr sz="2400">
              <a:solidFill>
                <a:schemeClr val="dk1"/>
              </a:solidFill>
              <a:latin typeface="Calibri"/>
              <a:ea typeface="Calibri"/>
              <a:cs typeface="Calibri"/>
              <a:sym typeface="Calibri"/>
            </a:endParaRPr>
          </a:p>
          <a:p>
            <a:pPr indent="-342900" lvl="0" marL="342900" marR="0" rtl="0" algn="l">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By feeding the local and national recycling industry, we support a circular economy that remains economically viable.</a:t>
            </a:r>
            <a:endParaRPr sz="2400">
              <a:solidFill>
                <a:schemeClr val="dk1"/>
              </a:solidFill>
              <a:latin typeface="Calibri"/>
              <a:ea typeface="Calibri"/>
              <a:cs typeface="Calibri"/>
              <a:sym typeface="Calibri"/>
            </a:endParaRPr>
          </a:p>
          <a:p>
            <a:pPr indent="-342900" lvl="0" marL="342900" marR="0" rtl="0" algn="l">
              <a:spcBef>
                <a:spcPts val="1000"/>
              </a:spcBef>
              <a:spcAft>
                <a:spcPts val="1000"/>
              </a:spcAft>
              <a:buClr>
                <a:schemeClr val="dk1"/>
              </a:buClr>
              <a:buSzPts val="2400"/>
              <a:buFont typeface="Calibri"/>
              <a:buChar char="•"/>
            </a:pPr>
            <a:r>
              <a:rPr lang="en-US" sz="2400">
                <a:solidFill>
                  <a:schemeClr val="dk1"/>
                </a:solidFill>
                <a:latin typeface="Calibri"/>
                <a:ea typeface="Calibri"/>
                <a:cs typeface="Calibri"/>
                <a:sym typeface="Calibri"/>
              </a:rPr>
              <a:t>Our proactive measures turn sorted waste into high-quality feedstock, supporting a sustainable system for modern waste management.</a:t>
            </a:r>
            <a:endParaRPr sz="2400">
              <a:solidFill>
                <a:schemeClr val="dk1"/>
              </a:solidFill>
              <a:latin typeface="Calibri"/>
              <a:ea typeface="Calibri"/>
              <a:cs typeface="Calibri"/>
              <a:sym typeface="Calibri"/>
            </a:endParaRPr>
          </a:p>
        </p:txBody>
      </p:sp>
      <p:sp>
        <p:nvSpPr>
          <p:cNvPr id="206" name="Google Shape;206;p26"/>
          <p:cNvSpPr txBox="1"/>
          <p:nvPr/>
        </p:nvSpPr>
        <p:spPr>
          <a:xfrm>
            <a:off x="1164236" y="524114"/>
            <a:ext cx="634500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accent1"/>
                </a:solidFill>
                <a:latin typeface="Arial"/>
                <a:ea typeface="Arial"/>
                <a:cs typeface="Arial"/>
                <a:sym typeface="Arial"/>
              </a:rPr>
              <a:t>Credit category: Recycle </a:t>
            </a:r>
            <a:endParaRPr/>
          </a:p>
        </p:txBody>
      </p:sp>
      <p:sp>
        <p:nvSpPr>
          <p:cNvPr id="207" name="Google Shape;207;p26"/>
          <p:cNvSpPr txBox="1"/>
          <p:nvPr/>
        </p:nvSpPr>
        <p:spPr>
          <a:xfrm>
            <a:off x="7954908" y="5123192"/>
            <a:ext cx="39645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dk1"/>
                </a:solidFill>
              </a:rPr>
              <a:t>Solid Waste Shed</a:t>
            </a:r>
            <a:endParaRPr/>
          </a:p>
        </p:txBody>
      </p:sp>
      <p:pic>
        <p:nvPicPr>
          <p:cNvPr id="208" name="Google Shape;208;p26" title="Solid Waste Shed (2).jpeg"/>
          <p:cNvPicPr preferRelativeResize="0"/>
          <p:nvPr/>
        </p:nvPicPr>
        <p:blipFill rotWithShape="1">
          <a:blip r:embed="rId3">
            <a:alphaModFix/>
          </a:blip>
          <a:srcRect b="26378" l="2117" r="8906" t="0"/>
          <a:stretch/>
        </p:blipFill>
        <p:spPr>
          <a:xfrm>
            <a:off x="7954874" y="2047560"/>
            <a:ext cx="3964221" cy="2460063"/>
          </a:xfrm>
          <a:prstGeom prst="rect">
            <a:avLst/>
          </a:prstGeom>
          <a:noFill/>
          <a:ln>
            <a:noFill/>
          </a:ln>
        </p:spPr>
      </p:pic>
      <p:sp>
        <p:nvSpPr>
          <p:cNvPr id="209" name="Google Shape;209;p26"/>
          <p:cNvSpPr/>
          <p:nvPr/>
        </p:nvSpPr>
        <p:spPr>
          <a:xfrm>
            <a:off x="7954874" y="4584956"/>
            <a:ext cx="1121100" cy="439200"/>
          </a:xfrm>
          <a:prstGeom prst="rect">
            <a:avLst/>
          </a:prstGeom>
          <a:solidFill>
            <a:srgbClr val="C1000B"/>
          </a:solidFill>
          <a:ln cap="flat" cmpd="sng" w="8675">
            <a:solidFill>
              <a:srgbClr val="C1000B"/>
            </a:solidFill>
            <a:prstDash val="solid"/>
            <a:round/>
            <a:headEnd len="sm" w="sm" type="none"/>
            <a:tailEnd len="sm" w="sm" type="none"/>
          </a:ln>
        </p:spPr>
        <p:txBody>
          <a:bodyPr anchorCtr="0" anchor="ctr" bIns="83175" lIns="83175" spcFirstLastPara="1" rIns="83175" wrap="square" tIns="83175">
            <a:noAutofit/>
          </a:bodyPr>
          <a:lstStyle/>
          <a:p>
            <a:pPr indent="0" lvl="0" marL="0" rtl="0" algn="ctr">
              <a:spcBef>
                <a:spcPts val="0"/>
              </a:spcBef>
              <a:spcAft>
                <a:spcPts val="0"/>
              </a:spcAft>
              <a:buNone/>
            </a:pPr>
            <a:r>
              <a:rPr b="1" lang="en-US" sz="1182">
                <a:solidFill>
                  <a:srgbClr val="FFFFFF"/>
                </a:solidFill>
                <a:latin typeface="Colgate Ready"/>
                <a:ea typeface="Colgate Ready"/>
                <a:cs typeface="Colgate Ready"/>
                <a:sym typeface="Colgate Ready"/>
              </a:rPr>
              <a:t>Paper Waste</a:t>
            </a:r>
            <a:endParaRPr b="1" sz="1182">
              <a:solidFill>
                <a:srgbClr val="FFFFFF"/>
              </a:solidFill>
              <a:latin typeface="Colgate Ready"/>
              <a:ea typeface="Colgate Ready"/>
              <a:cs typeface="Colgate Ready"/>
              <a:sym typeface="Colgate Ready"/>
            </a:endParaRPr>
          </a:p>
        </p:txBody>
      </p:sp>
      <p:sp>
        <p:nvSpPr>
          <p:cNvPr id="210" name="Google Shape;210;p26"/>
          <p:cNvSpPr/>
          <p:nvPr/>
        </p:nvSpPr>
        <p:spPr>
          <a:xfrm>
            <a:off x="9246019" y="4584956"/>
            <a:ext cx="1303500" cy="439200"/>
          </a:xfrm>
          <a:prstGeom prst="rect">
            <a:avLst/>
          </a:prstGeom>
          <a:solidFill>
            <a:srgbClr val="C1000B"/>
          </a:solidFill>
          <a:ln cap="flat" cmpd="sng" w="8675">
            <a:solidFill>
              <a:srgbClr val="C1000B"/>
            </a:solidFill>
            <a:prstDash val="solid"/>
            <a:round/>
            <a:headEnd len="sm" w="sm" type="none"/>
            <a:tailEnd len="sm" w="sm" type="none"/>
          </a:ln>
        </p:spPr>
        <p:txBody>
          <a:bodyPr anchorCtr="0" anchor="ctr" bIns="83175" lIns="83175" spcFirstLastPara="1" rIns="83175" wrap="square" tIns="83175">
            <a:noAutofit/>
          </a:bodyPr>
          <a:lstStyle/>
          <a:p>
            <a:pPr indent="0" lvl="0" marL="0" rtl="0" algn="ctr">
              <a:spcBef>
                <a:spcPts val="0"/>
              </a:spcBef>
              <a:spcAft>
                <a:spcPts val="0"/>
              </a:spcAft>
              <a:buNone/>
            </a:pPr>
            <a:r>
              <a:rPr b="1" lang="en-US" sz="1182">
                <a:solidFill>
                  <a:srgbClr val="FFFFFF"/>
                </a:solidFill>
                <a:latin typeface="Colgate Ready"/>
                <a:ea typeface="Colgate Ready"/>
                <a:cs typeface="Colgate Ready"/>
                <a:sym typeface="Colgate Ready"/>
              </a:rPr>
              <a:t>General Waste</a:t>
            </a:r>
            <a:endParaRPr b="1" sz="1182">
              <a:solidFill>
                <a:srgbClr val="FFFFFF"/>
              </a:solidFill>
              <a:latin typeface="Colgate Ready"/>
              <a:ea typeface="Colgate Ready"/>
              <a:cs typeface="Colgate Ready"/>
              <a:sym typeface="Colgate Ready"/>
            </a:endParaRPr>
          </a:p>
        </p:txBody>
      </p:sp>
      <p:sp>
        <p:nvSpPr>
          <p:cNvPr id="211" name="Google Shape;211;p26"/>
          <p:cNvSpPr/>
          <p:nvPr/>
        </p:nvSpPr>
        <p:spPr>
          <a:xfrm>
            <a:off x="10719714" y="4584956"/>
            <a:ext cx="1199700" cy="439200"/>
          </a:xfrm>
          <a:prstGeom prst="rect">
            <a:avLst/>
          </a:prstGeom>
          <a:solidFill>
            <a:srgbClr val="C1000B"/>
          </a:solidFill>
          <a:ln cap="flat" cmpd="sng" w="8675">
            <a:solidFill>
              <a:srgbClr val="C1000B"/>
            </a:solidFill>
            <a:prstDash val="solid"/>
            <a:round/>
            <a:headEnd len="sm" w="sm" type="none"/>
            <a:tailEnd len="sm" w="sm" type="none"/>
          </a:ln>
        </p:spPr>
        <p:txBody>
          <a:bodyPr anchorCtr="0" anchor="ctr" bIns="83175" lIns="83175" spcFirstLastPara="1" rIns="83175" wrap="square" tIns="83175">
            <a:noAutofit/>
          </a:bodyPr>
          <a:lstStyle/>
          <a:p>
            <a:pPr indent="0" lvl="0" marL="0" rtl="0" algn="ctr">
              <a:spcBef>
                <a:spcPts val="0"/>
              </a:spcBef>
              <a:spcAft>
                <a:spcPts val="0"/>
              </a:spcAft>
              <a:buNone/>
            </a:pPr>
            <a:r>
              <a:rPr b="1" lang="en-US" sz="1182">
                <a:solidFill>
                  <a:srgbClr val="FFFFFF"/>
                </a:solidFill>
                <a:latin typeface="Colgate Ready"/>
                <a:ea typeface="Colgate Ready"/>
                <a:cs typeface="Colgate Ready"/>
                <a:sym typeface="Colgate Ready"/>
              </a:rPr>
              <a:t>Plastic Waste</a:t>
            </a:r>
            <a:endParaRPr b="1" sz="1182">
              <a:solidFill>
                <a:srgbClr val="FFFFFF"/>
              </a:solidFill>
              <a:latin typeface="Colgate Ready"/>
              <a:ea typeface="Colgate Ready"/>
              <a:cs typeface="Colgate Ready"/>
              <a:sym typeface="Colgate Ready"/>
            </a:endParaRPr>
          </a:p>
        </p:txBody>
      </p:sp>
      <p:cxnSp>
        <p:nvCxnSpPr>
          <p:cNvPr id="212" name="Google Shape;212;p26"/>
          <p:cNvCxnSpPr>
            <a:endCxn id="209" idx="0"/>
          </p:cNvCxnSpPr>
          <p:nvPr/>
        </p:nvCxnSpPr>
        <p:spPr>
          <a:xfrm flipH="1">
            <a:off x="8515424" y="4099556"/>
            <a:ext cx="348300" cy="485400"/>
          </a:xfrm>
          <a:prstGeom prst="straightConnector1">
            <a:avLst/>
          </a:prstGeom>
          <a:noFill/>
          <a:ln cap="flat" cmpd="sng" w="26025">
            <a:solidFill>
              <a:srgbClr val="C1000B"/>
            </a:solidFill>
            <a:prstDash val="solid"/>
            <a:round/>
            <a:headEnd len="med" w="med" type="none"/>
            <a:tailEnd len="med" w="med" type="triangle"/>
          </a:ln>
        </p:spPr>
      </p:cxnSp>
      <p:cxnSp>
        <p:nvCxnSpPr>
          <p:cNvPr id="213" name="Google Shape;213;p26"/>
          <p:cNvCxnSpPr>
            <a:endCxn id="210" idx="0"/>
          </p:cNvCxnSpPr>
          <p:nvPr/>
        </p:nvCxnSpPr>
        <p:spPr>
          <a:xfrm flipH="1">
            <a:off x="9897769" y="4075556"/>
            <a:ext cx="288000" cy="509400"/>
          </a:xfrm>
          <a:prstGeom prst="straightConnector1">
            <a:avLst/>
          </a:prstGeom>
          <a:noFill/>
          <a:ln cap="flat" cmpd="sng" w="26025">
            <a:solidFill>
              <a:srgbClr val="C1000B"/>
            </a:solidFill>
            <a:prstDash val="solid"/>
            <a:round/>
            <a:headEnd len="med" w="med" type="none"/>
            <a:tailEnd len="med" w="med" type="triangle"/>
          </a:ln>
        </p:spPr>
      </p:cxnSp>
      <p:cxnSp>
        <p:nvCxnSpPr>
          <p:cNvPr id="214" name="Google Shape;214;p26"/>
          <p:cNvCxnSpPr>
            <a:endCxn id="211" idx="0"/>
          </p:cNvCxnSpPr>
          <p:nvPr/>
        </p:nvCxnSpPr>
        <p:spPr>
          <a:xfrm>
            <a:off x="11060064" y="4052456"/>
            <a:ext cx="259500" cy="532500"/>
          </a:xfrm>
          <a:prstGeom prst="straightConnector1">
            <a:avLst/>
          </a:prstGeom>
          <a:noFill/>
          <a:ln cap="flat" cmpd="sng" w="26025">
            <a:solidFill>
              <a:srgbClr val="C1000B"/>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UE Colors">
  <a:themeElements>
    <a:clrScheme name="TRUE">
      <a:dk1>
        <a:srgbClr val="000000"/>
      </a:dk1>
      <a:lt1>
        <a:srgbClr val="FFFFFF"/>
      </a:lt1>
      <a:dk2>
        <a:srgbClr val="44546A"/>
      </a:dk2>
      <a:lt2>
        <a:srgbClr val="E7E6E6"/>
      </a:lt2>
      <a:accent1>
        <a:srgbClr val="1E96A5"/>
      </a:accent1>
      <a:accent2>
        <a:srgbClr val="457768"/>
      </a:accent2>
      <a:accent3>
        <a:srgbClr val="B19372"/>
      </a:accent3>
      <a:accent4>
        <a:srgbClr val="C8C3B5"/>
      </a:accent4>
      <a:accent5>
        <a:srgbClr val="76C7CE"/>
      </a:accent5>
      <a:accent6>
        <a:srgbClr val="76C7C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